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2" r:id="rId4"/>
    <p:sldMasterId id="2147483648" r:id="rId5"/>
  </p:sldMasterIdLst>
  <p:notesMasterIdLst>
    <p:notesMasterId r:id="rId40"/>
  </p:notesMasterIdLst>
  <p:sldIdLst>
    <p:sldId id="543" r:id="rId6"/>
    <p:sldId id="553" r:id="rId7"/>
    <p:sldId id="565" r:id="rId8"/>
    <p:sldId id="566" r:id="rId9"/>
    <p:sldId id="569" r:id="rId10"/>
    <p:sldId id="568" r:id="rId11"/>
    <p:sldId id="567" r:id="rId12"/>
    <p:sldId id="573" r:id="rId13"/>
    <p:sldId id="572" r:id="rId14"/>
    <p:sldId id="574" r:id="rId15"/>
    <p:sldId id="571" r:id="rId16"/>
    <p:sldId id="603" r:id="rId17"/>
    <p:sldId id="604" r:id="rId18"/>
    <p:sldId id="590" r:id="rId19"/>
    <p:sldId id="587" r:id="rId20"/>
    <p:sldId id="585" r:id="rId21"/>
    <p:sldId id="584" r:id="rId22"/>
    <p:sldId id="583" r:id="rId23"/>
    <p:sldId id="582" r:id="rId24"/>
    <p:sldId id="581" r:id="rId25"/>
    <p:sldId id="580" r:id="rId26"/>
    <p:sldId id="579" r:id="rId27"/>
    <p:sldId id="578" r:id="rId28"/>
    <p:sldId id="577" r:id="rId29"/>
    <p:sldId id="576" r:id="rId30"/>
    <p:sldId id="599" r:id="rId31"/>
    <p:sldId id="596" r:id="rId32"/>
    <p:sldId id="598" r:id="rId33"/>
    <p:sldId id="594" r:id="rId34"/>
    <p:sldId id="595" r:id="rId35"/>
    <p:sldId id="593" r:id="rId36"/>
    <p:sldId id="601" r:id="rId37"/>
    <p:sldId id="600" r:id="rId38"/>
    <p:sldId id="602"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FD3F26-5CD2-4530-B7C8-222CFC2E7317}" v="190" dt="2023-10-14T06:31:47.382"/>
    <p1510:client id="{4F2CD2BB-C083-333D-9A2E-04438733877E}" v="125" dt="2022-11-01T21:55:37.524"/>
    <p1510:client id="{764E19A1-E502-61E3-815F-27CDE18191FF}" v="732" dt="2022-11-01T23:04:47.052"/>
    <p1510:client id="{78BEB486-C61B-D962-077D-D328CCF89C06}" v="75" dt="2022-11-02T08:32:12.974"/>
    <p1510:client id="{F687DC14-6B31-4E2F-A886-68843FD1EE9F}" v="427" dt="2023-10-14T06:08:27.8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3725" autoAdjust="0"/>
  </p:normalViewPr>
  <p:slideViewPr>
    <p:cSldViewPr snapToGrid="0">
      <p:cViewPr varScale="1">
        <p:scale>
          <a:sx n="72" d="100"/>
          <a:sy n="72" d="100"/>
        </p:scale>
        <p:origin x="570" y="72"/>
      </p:cViewPr>
      <p:guideLst/>
    </p:cSldViewPr>
  </p:slideViewPr>
  <p:outlineViewPr>
    <p:cViewPr>
      <p:scale>
        <a:sx n="33" d="100"/>
        <a:sy n="33" d="100"/>
      </p:scale>
      <p:origin x="0" y="-144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10/22/2023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59A8F8-ADC6-401C-83FE-1703170D9E28}" type="slidenum">
              <a:rPr lang="en-US" smtClean="0"/>
              <a:t>9</a:t>
            </a:fld>
            <a:endParaRPr lang="en-US"/>
          </a:p>
        </p:txBody>
      </p:sp>
    </p:spTree>
    <p:extLst>
      <p:ext uri="{BB962C8B-B14F-4D97-AF65-F5344CB8AC3E}">
        <p14:creationId xmlns:p14="http://schemas.microsoft.com/office/powerpoint/2010/main" val="3482736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21</a:t>
            </a:fld>
            <a:endParaRPr lang="en-US" dirty="0"/>
          </a:p>
        </p:txBody>
      </p:sp>
    </p:spTree>
    <p:extLst>
      <p:ext uri="{BB962C8B-B14F-4D97-AF65-F5344CB8AC3E}">
        <p14:creationId xmlns:p14="http://schemas.microsoft.com/office/powerpoint/2010/main" val="1424410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22</a:t>
            </a:fld>
            <a:endParaRPr lang="en-US" dirty="0"/>
          </a:p>
        </p:txBody>
      </p:sp>
    </p:spTree>
    <p:extLst>
      <p:ext uri="{BB962C8B-B14F-4D97-AF65-F5344CB8AC3E}">
        <p14:creationId xmlns:p14="http://schemas.microsoft.com/office/powerpoint/2010/main" val="3246375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23</a:t>
            </a:fld>
            <a:endParaRPr lang="en-US" dirty="0"/>
          </a:p>
        </p:txBody>
      </p:sp>
    </p:spTree>
    <p:extLst>
      <p:ext uri="{BB962C8B-B14F-4D97-AF65-F5344CB8AC3E}">
        <p14:creationId xmlns:p14="http://schemas.microsoft.com/office/powerpoint/2010/main" val="2125872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24</a:t>
            </a:fld>
            <a:endParaRPr lang="en-US" dirty="0"/>
          </a:p>
        </p:txBody>
      </p:sp>
    </p:spTree>
    <p:extLst>
      <p:ext uri="{BB962C8B-B14F-4D97-AF65-F5344CB8AC3E}">
        <p14:creationId xmlns:p14="http://schemas.microsoft.com/office/powerpoint/2010/main" val="2354537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25</a:t>
            </a:fld>
            <a:endParaRPr lang="en-US" dirty="0"/>
          </a:p>
        </p:txBody>
      </p:sp>
    </p:spTree>
    <p:extLst>
      <p:ext uri="{BB962C8B-B14F-4D97-AF65-F5344CB8AC3E}">
        <p14:creationId xmlns:p14="http://schemas.microsoft.com/office/powerpoint/2010/main" val="323650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10</a:t>
            </a:fld>
            <a:endParaRPr lang="en-US" dirty="0"/>
          </a:p>
        </p:txBody>
      </p:sp>
    </p:spTree>
    <p:extLst>
      <p:ext uri="{BB962C8B-B14F-4D97-AF65-F5344CB8AC3E}">
        <p14:creationId xmlns:p14="http://schemas.microsoft.com/office/powerpoint/2010/main" val="1453766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59A8F8-ADC6-401C-83FE-1703170D9E28}" type="slidenum">
              <a:rPr lang="en-US" smtClean="0"/>
              <a:t>11</a:t>
            </a:fld>
            <a:endParaRPr lang="en-US"/>
          </a:p>
        </p:txBody>
      </p:sp>
    </p:spTree>
    <p:extLst>
      <p:ext uri="{BB962C8B-B14F-4D97-AF65-F5344CB8AC3E}">
        <p14:creationId xmlns:p14="http://schemas.microsoft.com/office/powerpoint/2010/main" val="127213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59A8F8-ADC6-401C-83FE-1703170D9E28}" type="slidenum">
              <a:rPr lang="en-US" smtClean="0"/>
              <a:t>12</a:t>
            </a:fld>
            <a:endParaRPr lang="en-US"/>
          </a:p>
        </p:txBody>
      </p:sp>
    </p:spTree>
    <p:extLst>
      <p:ext uri="{BB962C8B-B14F-4D97-AF65-F5344CB8AC3E}">
        <p14:creationId xmlns:p14="http://schemas.microsoft.com/office/powerpoint/2010/main" val="1710493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59A8F8-ADC6-401C-83FE-1703170D9E28}" type="slidenum">
              <a:rPr lang="en-US" smtClean="0"/>
              <a:t>13</a:t>
            </a:fld>
            <a:endParaRPr lang="en-US"/>
          </a:p>
        </p:txBody>
      </p:sp>
    </p:spTree>
    <p:extLst>
      <p:ext uri="{BB962C8B-B14F-4D97-AF65-F5344CB8AC3E}">
        <p14:creationId xmlns:p14="http://schemas.microsoft.com/office/powerpoint/2010/main" val="3507572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17</a:t>
            </a:fld>
            <a:endParaRPr lang="en-US" dirty="0"/>
          </a:p>
        </p:txBody>
      </p:sp>
    </p:spTree>
    <p:extLst>
      <p:ext uri="{BB962C8B-B14F-4D97-AF65-F5344CB8AC3E}">
        <p14:creationId xmlns:p14="http://schemas.microsoft.com/office/powerpoint/2010/main" val="61268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18</a:t>
            </a:fld>
            <a:endParaRPr lang="en-US" dirty="0"/>
          </a:p>
        </p:txBody>
      </p:sp>
    </p:spTree>
    <p:extLst>
      <p:ext uri="{BB962C8B-B14F-4D97-AF65-F5344CB8AC3E}">
        <p14:creationId xmlns:p14="http://schemas.microsoft.com/office/powerpoint/2010/main" val="4167533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19</a:t>
            </a:fld>
            <a:endParaRPr lang="en-US" dirty="0"/>
          </a:p>
        </p:txBody>
      </p:sp>
    </p:spTree>
    <p:extLst>
      <p:ext uri="{BB962C8B-B14F-4D97-AF65-F5344CB8AC3E}">
        <p14:creationId xmlns:p14="http://schemas.microsoft.com/office/powerpoint/2010/main" val="69482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59A8F8-ADC6-401C-83FE-1703170D9E28}" type="slidenum">
              <a:rPr lang="en-US" smtClean="0"/>
              <a:t>20</a:t>
            </a:fld>
            <a:endParaRPr lang="en-US" dirty="0"/>
          </a:p>
        </p:txBody>
      </p:sp>
    </p:spTree>
    <p:extLst>
      <p:ext uri="{BB962C8B-B14F-4D97-AF65-F5344CB8AC3E}">
        <p14:creationId xmlns:p14="http://schemas.microsoft.com/office/powerpoint/2010/main" val="1158264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solidFill>
        </p:spPr>
        <p:txBody>
          <a:bodyPr/>
          <a:lstStyle/>
          <a:p>
            <a:r>
              <a:rPr lang="en-US"/>
              <a:t>Click icon to add picture</a:t>
            </a:r>
            <a:endParaRPr lang="en-US" dirty="0"/>
          </a:p>
        </p:txBody>
      </p:sp>
    </p:spTree>
    <p:extLst>
      <p:ext uri="{BB962C8B-B14F-4D97-AF65-F5344CB8AC3E}">
        <p14:creationId xmlns:p14="http://schemas.microsoft.com/office/powerpoint/2010/main" val="2000814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6384"/>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a:extLst>
              <a:ext uri="{FF2B5EF4-FFF2-40B4-BE49-F238E27FC236}">
                <a16:creationId xmlns:a16="http://schemas.microsoft.com/office/drawing/2014/main" id="{D13F3BC3-6D4F-4A91-9397-DEB976DF5B59}"/>
              </a:ext>
            </a:extLst>
          </p:cNvPr>
          <p:cNvSpPr>
            <a:spLocks noGrp="1"/>
          </p:cNvSpPr>
          <p:nvPr>
            <p:ph type="body" sz="quarter" idx="13"/>
          </p:nvPr>
        </p:nvSpPr>
        <p:spPr>
          <a:xfrm>
            <a:off x="4622292"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5">
            <a:extLst>
              <a:ext uri="{FF2B5EF4-FFF2-40B4-BE49-F238E27FC236}">
                <a16:creationId xmlns:a16="http://schemas.microsoft.com/office/drawing/2014/main" id="{A336BAA8-288D-4A65-AF12-E44ED08AF83A}"/>
              </a:ext>
            </a:extLst>
          </p:cNvPr>
          <p:cNvSpPr>
            <a:spLocks noGrp="1"/>
          </p:cNvSpPr>
          <p:nvPr>
            <p:ph sz="quarter" idx="14"/>
          </p:nvPr>
        </p:nvSpPr>
        <p:spPr>
          <a:xfrm>
            <a:off x="4622292"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7698867" y="2697480"/>
            <a:ext cx="2971800"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7698867" y="3401568"/>
            <a:ext cx="2971800" cy="2449645"/>
          </a:xfrm>
        </p:spPr>
        <p:txBody>
          <a:bodyPr>
            <a:normAutofit/>
          </a:bodyPr>
          <a:lstStyle>
            <a:lvl1pPr>
              <a:defRPr sz="1200"/>
            </a:lvl1pPr>
            <a:lvl2pPr>
              <a:defRPr sz="12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427205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30131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3A68D8-CB71-4A41-B029-626BD6912875}"/>
              </a:ext>
              <a:ext uri="{C183D7F6-B498-43B3-948B-1728B52AA6E4}">
                <adec:decorative xmlns:adec="http://schemas.microsoft.com/office/drawing/2017/decorative" val="1"/>
              </a:ext>
            </a:extLst>
          </p:cNvPr>
          <p:cNvSpPr/>
          <p:nvPr userDrawn="1"/>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rgbClr val="FCEA37"/>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13379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381000" y="4814306"/>
            <a:ext cx="11430000" cy="914400"/>
          </a:xfrm>
        </p:spPr>
        <p:txBody>
          <a:bodyPr anchor="b" anchorCtr="0">
            <a:normAutofit/>
          </a:bodyPr>
          <a:lstStyle>
            <a:lvl1pPr algn="ctr">
              <a:defRPr sz="4400" baseline="0"/>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1524000" y="5727142"/>
            <a:ext cx="9144000" cy="457200"/>
          </a:xfrm>
        </p:spPr>
        <p:txBody>
          <a:bodyPr>
            <a:normAutofit/>
          </a:bodyPr>
          <a:lstStyle>
            <a:lvl1pPr marL="0" indent="0" algn="ctr">
              <a:buNone/>
              <a:defRPr sz="20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Picture Placeholder 4">
            <a:extLst>
              <a:ext uri="{FF2B5EF4-FFF2-40B4-BE49-F238E27FC236}">
                <a16:creationId xmlns:a16="http://schemas.microsoft.com/office/drawing/2014/main" id="{A5C2095F-7B39-4759-AE92-AE50B6BA5326}"/>
              </a:ext>
            </a:extLst>
          </p:cNvPr>
          <p:cNvSpPr>
            <a:spLocks noGrp="1"/>
          </p:cNvSpPr>
          <p:nvPr>
            <p:ph type="pic" sz="quarter" idx="10"/>
          </p:nvPr>
        </p:nvSpPr>
        <p:spPr>
          <a:xfrm>
            <a:off x="0" y="0"/>
            <a:ext cx="2971800" cy="4498848"/>
          </a:xfrm>
          <a:solidFill>
            <a:schemeClr val="accent5"/>
          </a:solidFill>
        </p:spPr>
        <p:txBody>
          <a:bodyPr>
            <a:normAutofit/>
          </a:bodyPr>
          <a:lstStyle>
            <a:lvl1pPr>
              <a:defRPr sz="2000"/>
            </a:lvl1pPr>
          </a:lstStyle>
          <a:p>
            <a:r>
              <a:rPr lang="en-US" dirty="0"/>
              <a:t>Click icon to add picture</a:t>
            </a:r>
          </a:p>
        </p:txBody>
      </p:sp>
      <p:sp>
        <p:nvSpPr>
          <p:cNvPr id="8" name="Picture Placeholder 4">
            <a:extLst>
              <a:ext uri="{FF2B5EF4-FFF2-40B4-BE49-F238E27FC236}">
                <a16:creationId xmlns:a16="http://schemas.microsoft.com/office/drawing/2014/main" id="{0B0A5D79-F0F4-45CE-B062-C2E357A0618C}"/>
              </a:ext>
            </a:extLst>
          </p:cNvPr>
          <p:cNvSpPr>
            <a:spLocks noGrp="1"/>
          </p:cNvSpPr>
          <p:nvPr>
            <p:ph type="pic" sz="quarter" idx="13"/>
          </p:nvPr>
        </p:nvSpPr>
        <p:spPr>
          <a:xfrm>
            <a:off x="3088640" y="0"/>
            <a:ext cx="2971800" cy="4498848"/>
          </a:xfrm>
          <a:solidFill>
            <a:schemeClr val="accent5"/>
          </a:solidFill>
        </p:spPr>
        <p:txBody>
          <a:bodyPr>
            <a:normAutofit/>
          </a:bodyPr>
          <a:lstStyle>
            <a:lvl1pPr>
              <a:defRPr sz="2000"/>
            </a:lvl1pPr>
          </a:lstStyle>
          <a:p>
            <a:r>
              <a:rPr lang="en-US" dirty="0"/>
              <a:t>Click icon to add picture</a:t>
            </a:r>
          </a:p>
        </p:txBody>
      </p:sp>
      <p:sp>
        <p:nvSpPr>
          <p:cNvPr id="7" name="Picture Placeholder 4">
            <a:extLst>
              <a:ext uri="{FF2B5EF4-FFF2-40B4-BE49-F238E27FC236}">
                <a16:creationId xmlns:a16="http://schemas.microsoft.com/office/drawing/2014/main" id="{805D607A-0932-4D45-85E9-8409F3427E06}"/>
              </a:ext>
            </a:extLst>
          </p:cNvPr>
          <p:cNvSpPr>
            <a:spLocks noGrp="1"/>
          </p:cNvSpPr>
          <p:nvPr>
            <p:ph type="pic" sz="quarter" idx="12"/>
          </p:nvPr>
        </p:nvSpPr>
        <p:spPr>
          <a:xfrm>
            <a:off x="6177280" y="0"/>
            <a:ext cx="2971800" cy="4498848"/>
          </a:xfrm>
          <a:solidFill>
            <a:schemeClr val="accent5"/>
          </a:solidFill>
        </p:spPr>
        <p:txBody>
          <a:bodyPr>
            <a:normAutofit/>
          </a:bodyPr>
          <a:lstStyle>
            <a:lvl1pPr>
              <a:defRPr sz="2000"/>
            </a:lvl1pPr>
          </a:lstStyle>
          <a:p>
            <a:r>
              <a:rPr lang="en-US" dirty="0"/>
              <a:t>Click icon to add picture</a:t>
            </a:r>
          </a:p>
        </p:txBody>
      </p:sp>
      <p:sp>
        <p:nvSpPr>
          <p:cNvPr id="6" name="Picture Placeholder 4">
            <a:extLst>
              <a:ext uri="{FF2B5EF4-FFF2-40B4-BE49-F238E27FC236}">
                <a16:creationId xmlns:a16="http://schemas.microsoft.com/office/drawing/2014/main" id="{68161B2D-4407-42D9-AB65-087A0993DC9B}"/>
              </a:ext>
            </a:extLst>
          </p:cNvPr>
          <p:cNvSpPr>
            <a:spLocks noGrp="1"/>
          </p:cNvSpPr>
          <p:nvPr>
            <p:ph type="pic" sz="quarter" idx="11"/>
          </p:nvPr>
        </p:nvSpPr>
        <p:spPr>
          <a:xfrm>
            <a:off x="9265920" y="0"/>
            <a:ext cx="2971800" cy="4498848"/>
          </a:xfrm>
          <a:solidFill>
            <a:schemeClr val="accent5"/>
          </a:solidFill>
        </p:spPr>
        <p:txBody>
          <a:bodyPr>
            <a:normAutofit/>
          </a:bodyPr>
          <a:lstStyle>
            <a:lvl1pPr>
              <a:defRPr sz="2000"/>
            </a:lvl1pPr>
          </a:lstStyle>
          <a:p>
            <a:r>
              <a:rPr lang="en-US" dirty="0"/>
              <a:t>Click icon to add picture</a:t>
            </a:r>
          </a:p>
        </p:txBody>
      </p:sp>
    </p:spTree>
    <p:extLst>
      <p:ext uri="{BB962C8B-B14F-4D97-AF65-F5344CB8AC3E}">
        <p14:creationId xmlns:p14="http://schemas.microsoft.com/office/powerpoint/2010/main" val="2916498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2552700" cy="1325563"/>
          </a:xfrm>
        </p:spPr>
        <p:txBody>
          <a:bodyPr>
            <a:no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3"/>
            <a:ext cx="2552700" cy="2696918"/>
          </a:xfrm>
        </p:spPr>
        <p:txBody>
          <a:bodyPr>
            <a:normAutofit/>
          </a:bodyPr>
          <a:lstStyle>
            <a:lvl1pPr marL="0" indent="0">
              <a:lnSpc>
                <a:spcPts val="2200"/>
              </a:lnSpc>
              <a:buFont typeface="Arial" panose="020B0604020202020204" pitchFamily="34" charset="0"/>
              <a:buNone/>
              <a:defRPr sz="1600"/>
            </a:lvl1pPr>
            <a:lvl2pPr marL="457200" indent="0">
              <a:lnSpc>
                <a:spcPts val="2200"/>
              </a:lnSpc>
              <a:buFont typeface="Arial" panose="020B0604020202020204" pitchFamily="34" charset="0"/>
              <a:buNone/>
              <a:defRPr sz="1600"/>
            </a:lvl2pPr>
            <a:lvl3pPr marL="914400" indent="0">
              <a:lnSpc>
                <a:spcPts val="2200"/>
              </a:lnSpc>
              <a:buFont typeface="Arial" panose="020B0604020202020204" pitchFamily="34" charset="0"/>
              <a:buNone/>
              <a:defRPr sz="1600"/>
            </a:lvl3pPr>
            <a:lvl4pPr marL="1371600" indent="0">
              <a:lnSpc>
                <a:spcPts val="2200"/>
              </a:lnSpc>
              <a:buFont typeface="Arial" panose="020B0604020202020204" pitchFamily="34" charset="0"/>
              <a:buNone/>
              <a:defRPr sz="1600"/>
            </a:lvl4pPr>
            <a:lvl5pPr marL="1828800" indent="0">
              <a:lnSpc>
                <a:spcPts val="2200"/>
              </a:lnSpc>
              <a:buFont typeface="Arial" panose="020B0604020202020204" pitchFamily="34" charset="0"/>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6">
            <a:extLst>
              <a:ext uri="{FF2B5EF4-FFF2-40B4-BE49-F238E27FC236}">
                <a16:creationId xmlns:a16="http://schemas.microsoft.com/office/drawing/2014/main" id="{A1F8D2B3-30A8-4B83-A5C0-C99EF8934201}"/>
              </a:ext>
            </a:extLst>
          </p:cNvPr>
          <p:cNvSpPr>
            <a:spLocks noGrp="1"/>
          </p:cNvSpPr>
          <p:nvPr>
            <p:ph type="dt" sz="half" idx="12"/>
          </p:nvPr>
        </p:nvSpPr>
        <p:spPr>
          <a:xfrm>
            <a:off x="838200" y="6356350"/>
            <a:ext cx="2743200" cy="365125"/>
          </a:xfrm>
        </p:spPr>
        <p:txBody>
          <a:bodyPr/>
          <a:lstStyle/>
          <a:p>
            <a:endParaRPr lang="en-US" dirty="0"/>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4035552" y="0"/>
            <a:ext cx="8156448" cy="6858000"/>
          </a:xfrm>
          <a:solidFill>
            <a:schemeClr val="accent5"/>
          </a:solidFill>
        </p:spPr>
        <p:txBody>
          <a:bodyPr/>
          <a:lstStyle/>
          <a:p>
            <a:r>
              <a:rPr lang="en-US" dirty="0"/>
              <a:t>Click icon to add picture</a:t>
            </a:r>
          </a:p>
        </p:txBody>
      </p:sp>
      <p:sp>
        <p:nvSpPr>
          <p:cNvPr id="8" name="Footer Placeholder 7">
            <a:extLst>
              <a:ext uri="{FF2B5EF4-FFF2-40B4-BE49-F238E27FC236}">
                <a16:creationId xmlns:a16="http://schemas.microsoft.com/office/drawing/2014/main" id="{01027371-9F9C-42B2-9592-42A983992645}"/>
              </a:ext>
            </a:extLst>
          </p:cNvPr>
          <p:cNvSpPr>
            <a:spLocks noGrp="1"/>
          </p:cNvSpPr>
          <p:nvPr>
            <p:ph type="ftr" sz="quarter" idx="13"/>
          </p:nvPr>
        </p:nvSpPr>
        <p:spPr>
          <a:xfrm>
            <a:off x="4038600" y="6356350"/>
            <a:ext cx="4114800" cy="365125"/>
          </a:xfrm>
        </p:spPr>
        <p:txBody>
          <a:bodyPr/>
          <a:lstStyle>
            <a:lvl1pPr>
              <a:defRPr>
                <a:solidFill>
                  <a:schemeClr val="bg1"/>
                </a:solidFill>
              </a:defRPr>
            </a:lvl1pPr>
          </a:lstStyle>
          <a:p>
            <a:r>
              <a:rPr lang="sv-SE"/>
              <a:t>Ann Vanner FCIAT, LFA, ARB, RIBA, FRSA </a:t>
            </a:r>
            <a:endParaRPr lang="en-US" dirty="0"/>
          </a:p>
        </p:txBody>
      </p:sp>
      <p:sp>
        <p:nvSpPr>
          <p:cNvPr id="10" name="Slide Number Placeholder 8">
            <a:extLst>
              <a:ext uri="{FF2B5EF4-FFF2-40B4-BE49-F238E27FC236}">
                <a16:creationId xmlns:a16="http://schemas.microsoft.com/office/drawing/2014/main" id="{AD277C46-5330-47A5-B42E-8A406D22662D}"/>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675446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381000"/>
            <a:ext cx="4572000" cy="1325563"/>
          </a:xfrm>
        </p:spPr>
        <p:txBody>
          <a:bodyPr>
            <a:normAutofit/>
          </a:bodyPr>
          <a:lstStyle>
            <a:lvl1pPr>
              <a:defRPr sz="30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1789112"/>
            <a:ext cx="4572000" cy="4166519"/>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6">
            <a:extLst>
              <a:ext uri="{FF2B5EF4-FFF2-40B4-BE49-F238E27FC236}">
                <a16:creationId xmlns:a16="http://schemas.microsoft.com/office/drawing/2014/main" id="{1717D704-6E87-4C09-AB8E-78E9D5F73955}"/>
              </a:ext>
            </a:extLst>
          </p:cNvPr>
          <p:cNvSpPr>
            <a:spLocks noGrp="1"/>
          </p:cNvSpPr>
          <p:nvPr>
            <p:ph type="dt" sz="half" idx="12"/>
          </p:nvPr>
        </p:nvSpPr>
        <p:spPr>
          <a:xfrm>
            <a:off x="838200" y="6356350"/>
            <a:ext cx="2743200" cy="365125"/>
          </a:xfrm>
        </p:spPr>
        <p:txBody>
          <a:bodyPr/>
          <a:lstStyle/>
          <a:p>
            <a:endParaRPr lang="en-US" dirty="0"/>
          </a:p>
        </p:txBody>
      </p:sp>
      <p:sp>
        <p:nvSpPr>
          <p:cNvPr id="9" name="Picture Placeholder 6">
            <a:extLst>
              <a:ext uri="{FF2B5EF4-FFF2-40B4-BE49-F238E27FC236}">
                <a16:creationId xmlns:a16="http://schemas.microsoft.com/office/drawing/2014/main" id="{6445CE96-5361-47BD-A601-9A41E497963B}"/>
              </a:ext>
            </a:extLst>
          </p:cNvPr>
          <p:cNvSpPr>
            <a:spLocks noGrp="1"/>
          </p:cNvSpPr>
          <p:nvPr>
            <p:ph type="pic" sz="quarter" idx="11"/>
          </p:nvPr>
        </p:nvSpPr>
        <p:spPr>
          <a:xfrm>
            <a:off x="8132064" y="0"/>
            <a:ext cx="4059936" cy="6858000"/>
          </a:xfrm>
          <a:solidFill>
            <a:schemeClr val="accent5"/>
          </a:solidFill>
        </p:spPr>
        <p:txBody>
          <a:bodyPr/>
          <a:lstStyle/>
          <a:p>
            <a:r>
              <a:rPr lang="en-US" dirty="0"/>
              <a:t>Click icon to add picture</a:t>
            </a:r>
          </a:p>
        </p:txBody>
      </p:sp>
      <p:sp>
        <p:nvSpPr>
          <p:cNvPr id="13" name="Picture Placeholder 6">
            <a:extLst>
              <a:ext uri="{FF2B5EF4-FFF2-40B4-BE49-F238E27FC236}">
                <a16:creationId xmlns:a16="http://schemas.microsoft.com/office/drawing/2014/main" id="{184B2061-5123-4D27-826E-8B5E6F98AAC6}"/>
              </a:ext>
            </a:extLst>
          </p:cNvPr>
          <p:cNvSpPr>
            <a:spLocks noGrp="1"/>
          </p:cNvSpPr>
          <p:nvPr>
            <p:ph type="pic" sz="quarter" idx="16"/>
          </p:nvPr>
        </p:nvSpPr>
        <p:spPr>
          <a:xfrm>
            <a:off x="6095471" y="1412748"/>
            <a:ext cx="4041648" cy="4032504"/>
          </a:xfrm>
          <a:solidFill>
            <a:schemeClr val="accent5"/>
          </a:solidFill>
          <a:ln w="101600">
            <a:solidFill>
              <a:schemeClr val="bg1"/>
            </a:solidFill>
          </a:ln>
        </p:spPr>
        <p:txBody>
          <a:bodyPr/>
          <a:lstStyle/>
          <a:p>
            <a:r>
              <a:rPr lang="en-US" dirty="0"/>
              <a:t>Click icon to add picture</a:t>
            </a:r>
          </a:p>
        </p:txBody>
      </p:sp>
      <p:sp>
        <p:nvSpPr>
          <p:cNvPr id="15" name="Footer Placeholder 7">
            <a:extLst>
              <a:ext uri="{FF2B5EF4-FFF2-40B4-BE49-F238E27FC236}">
                <a16:creationId xmlns:a16="http://schemas.microsoft.com/office/drawing/2014/main" id="{7235C1BB-4D36-4657-8084-ED52E2DBF346}"/>
              </a:ext>
            </a:extLst>
          </p:cNvPr>
          <p:cNvSpPr>
            <a:spLocks noGrp="1"/>
          </p:cNvSpPr>
          <p:nvPr>
            <p:ph type="ftr" sz="quarter" idx="13"/>
          </p:nvPr>
        </p:nvSpPr>
        <p:spPr>
          <a:xfrm>
            <a:off x="4038600" y="6356350"/>
            <a:ext cx="4114800" cy="365125"/>
          </a:xfrm>
        </p:spPr>
        <p:txBody>
          <a:bodyPr/>
          <a:lstStyle>
            <a:lvl1pPr>
              <a:defRPr>
                <a:solidFill>
                  <a:schemeClr val="bg1">
                    <a:lumMod val="50000"/>
                  </a:schemeClr>
                </a:solidFill>
              </a:defRPr>
            </a:lvl1pPr>
          </a:lstStyle>
          <a:p>
            <a:r>
              <a:rPr lang="sv-SE"/>
              <a:t>Ann Vanner FCIAT, LFA, ARB, RIBA, FRSA </a:t>
            </a:r>
            <a:endParaRPr lang="en-US" dirty="0"/>
          </a:p>
        </p:txBody>
      </p:sp>
      <p:sp>
        <p:nvSpPr>
          <p:cNvPr id="16" name="Slide Number Placeholder 8">
            <a:extLst>
              <a:ext uri="{FF2B5EF4-FFF2-40B4-BE49-F238E27FC236}">
                <a16:creationId xmlns:a16="http://schemas.microsoft.com/office/drawing/2014/main" id="{830BDA30-4954-480D-9CDA-DFEC700B4BAF}"/>
              </a:ext>
            </a:extLst>
          </p:cNvPr>
          <p:cNvSpPr>
            <a:spLocks noGrp="1"/>
          </p:cNvSpPr>
          <p:nvPr>
            <p:ph type="sldNum" sz="quarter" idx="14"/>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443991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FA2E8-50A1-4465-AC33-6FAC0E7736E9}"/>
              </a:ext>
            </a:extLst>
          </p:cNvPr>
          <p:cNvSpPr>
            <a:spLocks noGrp="1"/>
          </p:cNvSpPr>
          <p:nvPr>
            <p:ph type="title" hasCustomPrompt="1"/>
          </p:nvPr>
        </p:nvSpPr>
        <p:spPr>
          <a:xfrm>
            <a:off x="831850" y="5074920"/>
            <a:ext cx="10515600" cy="603504"/>
          </a:xfrm>
        </p:spPr>
        <p:txBody>
          <a:bodyPr anchor="b">
            <a:normAutofit/>
          </a:bodyPr>
          <a:lstStyle>
            <a:lvl1pPr algn="ctr">
              <a:defRPr sz="3000" baseline="0"/>
            </a:lvl1pPr>
          </a:lstStyle>
          <a:p>
            <a:r>
              <a:rPr lang="en-US" dirty="0"/>
              <a:t>CLICK TO EDIT MASTER TITLE STYLE</a:t>
            </a:r>
          </a:p>
        </p:txBody>
      </p:sp>
      <p:sp>
        <p:nvSpPr>
          <p:cNvPr id="8" name="Picture Placeholder 7">
            <a:extLst>
              <a:ext uri="{FF2B5EF4-FFF2-40B4-BE49-F238E27FC236}">
                <a16:creationId xmlns:a16="http://schemas.microsoft.com/office/drawing/2014/main" id="{01678D0D-E7C0-4B71-92B6-4809F88B7AF2}"/>
              </a:ext>
            </a:extLst>
          </p:cNvPr>
          <p:cNvSpPr>
            <a:spLocks noGrp="1"/>
          </p:cNvSpPr>
          <p:nvPr>
            <p:ph type="pic" sz="quarter" idx="13"/>
          </p:nvPr>
        </p:nvSpPr>
        <p:spPr>
          <a:xfrm>
            <a:off x="1524" y="0"/>
            <a:ext cx="12188952" cy="4572000"/>
          </a:xfrm>
          <a:solidFill>
            <a:schemeClr val="accent5"/>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5742432"/>
            <a:ext cx="10515600" cy="365760"/>
          </a:xfrm>
        </p:spPr>
        <p:txBody>
          <a:bodyPr>
            <a:normAutofit/>
          </a:bodyPr>
          <a:lstStyle>
            <a:lvl1pPr marL="0" indent="0" algn="ctr">
              <a:buNone/>
              <a:defRPr sz="20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lstStyle/>
          <a:p>
            <a:r>
              <a:rPr lang="sv-SE"/>
              <a:t>Ann Vanner FCIAT, LFA, ARB, RIBA, FRSA </a:t>
            </a:r>
            <a:endParaRPr lang="en-US" dirty="0"/>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mp; Graph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7" name="Content Placeholder 16">
            <a:extLst>
              <a:ext uri="{FF2B5EF4-FFF2-40B4-BE49-F238E27FC236}">
                <a16:creationId xmlns:a16="http://schemas.microsoft.com/office/drawing/2014/main" id="{FE96B313-012D-4870-B065-8F7E74251B27}"/>
              </a:ext>
            </a:extLst>
          </p:cNvPr>
          <p:cNvSpPr>
            <a:spLocks noGrp="1"/>
          </p:cNvSpPr>
          <p:nvPr>
            <p:ph sz="quarter" idx="13"/>
          </p:nvPr>
        </p:nvSpPr>
        <p:spPr>
          <a:xfrm>
            <a:off x="828964" y="1829525"/>
            <a:ext cx="10505786" cy="4337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94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mp;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17" name="Content Placeholder 16">
            <a:extLst>
              <a:ext uri="{FF2B5EF4-FFF2-40B4-BE49-F238E27FC236}">
                <a16:creationId xmlns:a16="http://schemas.microsoft.com/office/drawing/2014/main" id="{B9360AE7-EA24-46DC-9539-F79F9E58EEFF}"/>
              </a:ext>
            </a:extLst>
          </p:cNvPr>
          <p:cNvSpPr>
            <a:spLocks noGrp="1"/>
          </p:cNvSpPr>
          <p:nvPr>
            <p:ph sz="quarter" idx="13"/>
          </p:nvPr>
        </p:nvSpPr>
        <p:spPr>
          <a:xfrm>
            <a:off x="828964" y="2060002"/>
            <a:ext cx="10515311" cy="3280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901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6784848" y="1719072"/>
            <a:ext cx="4709160" cy="2926080"/>
          </a:xfrm>
        </p:spPr>
        <p:txBody>
          <a:bodyPr anchor="b" anchorCtr="0">
            <a:normAutofit/>
          </a:bodyPr>
          <a:lstStyle>
            <a:lvl1pPr>
              <a:lnSpc>
                <a:spcPts val="4000"/>
              </a:lnSpc>
              <a:defRPr sz="2800" spc="20" baseline="0">
                <a:latin typeface="+mn-lt"/>
              </a:defRPr>
            </a:lvl1pPr>
          </a:lstStyle>
          <a:p>
            <a:r>
              <a:rPr lang="en-US"/>
              <a:t>Click to edit Master title style</a:t>
            </a:r>
            <a:endParaRPr lang="en-US" dirty="0"/>
          </a:p>
        </p:txBody>
      </p:sp>
      <p:sp>
        <p:nvSpPr>
          <p:cNvPr id="7" name="Picture Placeholder 6">
            <a:extLst>
              <a:ext uri="{FF2B5EF4-FFF2-40B4-BE49-F238E27FC236}">
                <a16:creationId xmlns:a16="http://schemas.microsoft.com/office/drawing/2014/main" id="{238A46BD-7BF9-45FF-8B9B-6269F3313EA1}"/>
              </a:ext>
            </a:extLst>
          </p:cNvPr>
          <p:cNvSpPr>
            <a:spLocks noGrp="1"/>
          </p:cNvSpPr>
          <p:nvPr>
            <p:ph type="pic" sz="quarter" idx="13"/>
          </p:nvPr>
        </p:nvSpPr>
        <p:spPr>
          <a:xfrm>
            <a:off x="0" y="0"/>
            <a:ext cx="6099048" cy="6858000"/>
          </a:xfrm>
          <a:solidFill>
            <a:schemeClr val="accent5"/>
          </a:solidFill>
        </p:spPr>
        <p:txBody>
          <a:bodyPr/>
          <a:lstStyle/>
          <a:p>
            <a:r>
              <a:rPr lang="en-US" dirty="0"/>
              <a:t>Click icon to add picture</a:t>
            </a:r>
          </a:p>
        </p:txBody>
      </p:sp>
      <p:sp>
        <p:nvSpPr>
          <p:cNvPr id="10" name="Text Placeholder 9">
            <a:extLst>
              <a:ext uri="{FF2B5EF4-FFF2-40B4-BE49-F238E27FC236}">
                <a16:creationId xmlns:a16="http://schemas.microsoft.com/office/drawing/2014/main" id="{F7320F30-F8B4-4ECD-B95C-9CEA2FB06F18}"/>
              </a:ext>
            </a:extLst>
          </p:cNvPr>
          <p:cNvSpPr>
            <a:spLocks noGrp="1"/>
          </p:cNvSpPr>
          <p:nvPr>
            <p:ph type="body" sz="quarter" idx="15"/>
          </p:nvPr>
        </p:nvSpPr>
        <p:spPr>
          <a:xfrm>
            <a:off x="6784848" y="4864608"/>
            <a:ext cx="4709160" cy="365760"/>
          </a:xfrm>
        </p:spPr>
        <p:txBody>
          <a:bodyPr>
            <a:normAutofit/>
          </a:bodyPr>
          <a:lstStyle>
            <a:lvl1pPr marL="0" indent="0">
              <a:lnSpc>
                <a:spcPts val="2000"/>
              </a:lnSpc>
              <a:buNone/>
              <a:defRPr sz="1600">
                <a:solidFill>
                  <a:schemeClr val="bg1">
                    <a:lumMod val="50000"/>
                  </a:schemeClr>
                </a:solidFill>
                <a:latin typeface="+mj-lt"/>
              </a:defRPr>
            </a:lvl1pPr>
            <a:lvl2pPr marL="457200" indent="0">
              <a:lnSpc>
                <a:spcPts val="2000"/>
              </a:lnSpc>
              <a:buNone/>
              <a:defRPr sz="1800">
                <a:solidFill>
                  <a:schemeClr val="bg1">
                    <a:lumMod val="50000"/>
                  </a:schemeClr>
                </a:solidFill>
                <a:latin typeface="+mj-lt"/>
              </a:defRPr>
            </a:lvl2pPr>
            <a:lvl3pPr marL="914400" indent="0">
              <a:lnSpc>
                <a:spcPts val="2000"/>
              </a:lnSpc>
              <a:buNone/>
              <a:defRPr sz="1800">
                <a:solidFill>
                  <a:schemeClr val="bg1">
                    <a:lumMod val="50000"/>
                  </a:schemeClr>
                </a:solidFill>
                <a:latin typeface="+mj-lt"/>
              </a:defRPr>
            </a:lvl3pPr>
            <a:lvl4pPr marL="1371600" indent="0">
              <a:lnSpc>
                <a:spcPts val="2000"/>
              </a:lnSpc>
              <a:buNone/>
              <a:defRPr sz="1800">
                <a:solidFill>
                  <a:schemeClr val="bg1">
                    <a:lumMod val="50000"/>
                  </a:schemeClr>
                </a:solidFill>
                <a:latin typeface="+mj-lt"/>
              </a:defRPr>
            </a:lvl4pPr>
            <a:lvl5pPr marL="1828800" indent="0">
              <a:lnSpc>
                <a:spcPts val="2000"/>
              </a:lnSpc>
              <a:buNone/>
              <a:defRPr sz="1800">
                <a:solidFill>
                  <a:schemeClr val="bg1">
                    <a:lumMod val="50000"/>
                  </a:schemeClr>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6">
            <a:extLst>
              <a:ext uri="{FF2B5EF4-FFF2-40B4-BE49-F238E27FC236}">
                <a16:creationId xmlns:a16="http://schemas.microsoft.com/office/drawing/2014/main" id="{D70719F9-FF81-4368-9918-F7F8C83EEACE}"/>
              </a:ext>
            </a:extLst>
          </p:cNvPr>
          <p:cNvSpPr>
            <a:spLocks noGrp="1"/>
          </p:cNvSpPr>
          <p:nvPr>
            <p:ph type="dt" sz="half" idx="16"/>
          </p:nvPr>
        </p:nvSpPr>
        <p:spPr>
          <a:xfrm>
            <a:off x="841248" y="6356350"/>
            <a:ext cx="1828800" cy="365125"/>
          </a:xfrm>
        </p:spPr>
        <p:txBody>
          <a:bodyPr/>
          <a:lstStyle>
            <a:lvl1pPr>
              <a:defRPr>
                <a:solidFill>
                  <a:schemeClr val="bg1"/>
                </a:solidFill>
              </a:defRPr>
            </a:lvl1pPr>
          </a:lstStyle>
          <a:p>
            <a:endParaRPr lang="en-US" dirty="0"/>
          </a:p>
        </p:txBody>
      </p:sp>
      <p:sp>
        <p:nvSpPr>
          <p:cNvPr id="20" name="Footer Placeholder 7">
            <a:extLst>
              <a:ext uri="{FF2B5EF4-FFF2-40B4-BE49-F238E27FC236}">
                <a16:creationId xmlns:a16="http://schemas.microsoft.com/office/drawing/2014/main" id="{82554244-AFE2-4E78-B199-C2315AE10B2F}"/>
              </a:ext>
            </a:extLst>
          </p:cNvPr>
          <p:cNvSpPr>
            <a:spLocks noGrp="1"/>
          </p:cNvSpPr>
          <p:nvPr>
            <p:ph type="ftr" sz="quarter" idx="14"/>
          </p:nvPr>
        </p:nvSpPr>
        <p:spPr>
          <a:xfrm>
            <a:off x="6345609" y="6356350"/>
            <a:ext cx="2743200" cy="365125"/>
          </a:xfrm>
        </p:spPr>
        <p:txBody>
          <a:bodyPr/>
          <a:lstStyle>
            <a:lvl1pPr algn="l">
              <a:defRPr/>
            </a:lvl1p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9537031" y="6356350"/>
            <a:ext cx="1828800"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278242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4089732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4up">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E2735E56-216C-4BA9-B611-54BE87E4615E}"/>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endParaRPr lang="en-US" dirty="0"/>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3995928" y="923544"/>
            <a:ext cx="3383280" cy="169164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39959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39959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18" name="Picture Placeholder 23">
            <a:extLst>
              <a:ext uri="{FF2B5EF4-FFF2-40B4-BE49-F238E27FC236}">
                <a16:creationId xmlns:a16="http://schemas.microsoft.com/office/drawing/2014/main" id="{EE7ECEE8-59DE-4E85-A8C7-51F1919C75A5}"/>
              </a:ext>
            </a:extLst>
          </p:cNvPr>
          <p:cNvSpPr>
            <a:spLocks noGrp="1"/>
          </p:cNvSpPr>
          <p:nvPr>
            <p:ph type="pic" sz="quarter" idx="21"/>
          </p:nvPr>
        </p:nvSpPr>
        <p:spPr>
          <a:xfrm>
            <a:off x="8110728" y="923544"/>
            <a:ext cx="3383280" cy="169164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19" name="Text Placeholder 28">
            <a:extLst>
              <a:ext uri="{FF2B5EF4-FFF2-40B4-BE49-F238E27FC236}">
                <a16:creationId xmlns:a16="http://schemas.microsoft.com/office/drawing/2014/main" id="{D97FB821-8CBF-4A4F-B0B9-A06969A96377}"/>
              </a:ext>
            </a:extLst>
          </p:cNvPr>
          <p:cNvSpPr>
            <a:spLocks noGrp="1"/>
          </p:cNvSpPr>
          <p:nvPr>
            <p:ph type="body" sz="quarter" idx="22" hasCustomPrompt="1"/>
          </p:nvPr>
        </p:nvSpPr>
        <p:spPr>
          <a:xfrm>
            <a:off x="8110728" y="2752344"/>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0" name="Text Placeholder 28">
            <a:extLst>
              <a:ext uri="{FF2B5EF4-FFF2-40B4-BE49-F238E27FC236}">
                <a16:creationId xmlns:a16="http://schemas.microsoft.com/office/drawing/2014/main" id="{CD848540-6394-46BF-83DE-84862EC7C89D}"/>
              </a:ext>
            </a:extLst>
          </p:cNvPr>
          <p:cNvSpPr>
            <a:spLocks noGrp="1"/>
          </p:cNvSpPr>
          <p:nvPr>
            <p:ph type="body" sz="quarter" idx="23" hasCustomPrompt="1"/>
          </p:nvPr>
        </p:nvSpPr>
        <p:spPr>
          <a:xfrm>
            <a:off x="8110728" y="3072384"/>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1" name="Picture Placeholder 23">
            <a:extLst>
              <a:ext uri="{FF2B5EF4-FFF2-40B4-BE49-F238E27FC236}">
                <a16:creationId xmlns:a16="http://schemas.microsoft.com/office/drawing/2014/main" id="{AA8489A7-C95E-4BD6-A6DA-48D8AD7905CB}"/>
              </a:ext>
            </a:extLst>
          </p:cNvPr>
          <p:cNvSpPr>
            <a:spLocks noGrp="1"/>
          </p:cNvSpPr>
          <p:nvPr>
            <p:ph type="pic" sz="quarter" idx="24"/>
          </p:nvPr>
        </p:nvSpPr>
        <p:spPr>
          <a:xfrm>
            <a:off x="3995928" y="3657600"/>
            <a:ext cx="3383280" cy="169164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22" name="Text Placeholder 28">
            <a:extLst>
              <a:ext uri="{FF2B5EF4-FFF2-40B4-BE49-F238E27FC236}">
                <a16:creationId xmlns:a16="http://schemas.microsoft.com/office/drawing/2014/main" id="{52CC8864-A662-4E73-A14D-A4E610269DD8}"/>
              </a:ext>
            </a:extLst>
          </p:cNvPr>
          <p:cNvSpPr>
            <a:spLocks noGrp="1"/>
          </p:cNvSpPr>
          <p:nvPr>
            <p:ph type="body" sz="quarter" idx="25" hasCustomPrompt="1"/>
          </p:nvPr>
        </p:nvSpPr>
        <p:spPr>
          <a:xfrm>
            <a:off x="39959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548CD837-2123-4EC2-B247-12AACAD5C8B7}"/>
              </a:ext>
            </a:extLst>
          </p:cNvPr>
          <p:cNvSpPr>
            <a:spLocks noGrp="1"/>
          </p:cNvSpPr>
          <p:nvPr>
            <p:ph type="body" sz="quarter" idx="26" hasCustomPrompt="1"/>
          </p:nvPr>
        </p:nvSpPr>
        <p:spPr>
          <a:xfrm>
            <a:off x="39959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24" name="Picture Placeholder 23">
            <a:extLst>
              <a:ext uri="{FF2B5EF4-FFF2-40B4-BE49-F238E27FC236}">
                <a16:creationId xmlns:a16="http://schemas.microsoft.com/office/drawing/2014/main" id="{8A30C89E-0A33-4198-A183-7C0A4BD2FF98}"/>
              </a:ext>
            </a:extLst>
          </p:cNvPr>
          <p:cNvSpPr>
            <a:spLocks noGrp="1"/>
          </p:cNvSpPr>
          <p:nvPr>
            <p:ph type="pic" sz="quarter" idx="27"/>
          </p:nvPr>
        </p:nvSpPr>
        <p:spPr>
          <a:xfrm>
            <a:off x="8110728" y="3657600"/>
            <a:ext cx="3383280" cy="169164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25" name="Text Placeholder 28">
            <a:extLst>
              <a:ext uri="{FF2B5EF4-FFF2-40B4-BE49-F238E27FC236}">
                <a16:creationId xmlns:a16="http://schemas.microsoft.com/office/drawing/2014/main" id="{C04926A4-C940-425C-86F4-9DA0FCF3E45A}"/>
              </a:ext>
            </a:extLst>
          </p:cNvPr>
          <p:cNvSpPr>
            <a:spLocks noGrp="1"/>
          </p:cNvSpPr>
          <p:nvPr>
            <p:ph type="body" sz="quarter" idx="28" hasCustomPrompt="1"/>
          </p:nvPr>
        </p:nvSpPr>
        <p:spPr>
          <a:xfrm>
            <a:off x="8110728" y="5468112"/>
            <a:ext cx="3346704" cy="265176"/>
          </a:xfrm>
        </p:spPr>
        <p:txBody>
          <a:bodyPr lIns="0" tIns="0" rIns="0" bIns="0" anchor="b" anchorCtr="0">
            <a:noAutofit/>
          </a:bodyPr>
          <a:lstStyle>
            <a:lvl1pPr marL="0" indent="0" algn="ctr">
              <a:lnSpc>
                <a:spcPct val="100000"/>
              </a:lnSpc>
              <a:spcBef>
                <a:spcPts val="0"/>
              </a:spcBef>
              <a:buNone/>
              <a:defRPr sz="1400" b="0" spc="20" baseline="0">
                <a:solidFill>
                  <a:schemeClr val="tx1"/>
                </a:solidFill>
                <a:latin typeface="+mj-lt"/>
              </a:defRPr>
            </a:lvl1pPr>
          </a:lstStyle>
          <a:p>
            <a:pPr lvl="0"/>
            <a:r>
              <a:rPr lang="en-US" dirty="0"/>
              <a:t>NAME</a:t>
            </a:r>
          </a:p>
        </p:txBody>
      </p:sp>
      <p:sp>
        <p:nvSpPr>
          <p:cNvPr id="26" name="Text Placeholder 28">
            <a:extLst>
              <a:ext uri="{FF2B5EF4-FFF2-40B4-BE49-F238E27FC236}">
                <a16:creationId xmlns:a16="http://schemas.microsoft.com/office/drawing/2014/main" id="{02468BEF-BD57-4418-9C05-3675010184E4}"/>
              </a:ext>
            </a:extLst>
          </p:cNvPr>
          <p:cNvSpPr>
            <a:spLocks noGrp="1"/>
          </p:cNvSpPr>
          <p:nvPr>
            <p:ph type="body" sz="quarter" idx="29" hasCustomPrompt="1"/>
          </p:nvPr>
        </p:nvSpPr>
        <p:spPr>
          <a:xfrm>
            <a:off x="8110728" y="5779008"/>
            <a:ext cx="3346704" cy="265176"/>
          </a:xfrm>
        </p:spPr>
        <p:txBody>
          <a:bodyPr lIns="0" tIns="0" rIns="0" bIns="0">
            <a:noAutofit/>
          </a:bodyPr>
          <a:lstStyle>
            <a:lvl1pPr marL="0" indent="0" algn="ctr">
              <a:lnSpc>
                <a:spcPct val="100000"/>
              </a:lnSpc>
              <a:spcBef>
                <a:spcPts val="0"/>
              </a:spcBef>
              <a:buNone/>
              <a:defRPr sz="1200" b="0" spc="20" baseline="0">
                <a:solidFill>
                  <a:schemeClr val="tx1"/>
                </a:solidFill>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081860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8up">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B49703BB-2651-4695-AEAC-09D07157CB88}"/>
              </a:ext>
            </a:extLst>
          </p:cNvPr>
          <p:cNvSpPr>
            <a:spLocks noGrp="1"/>
          </p:cNvSpPr>
          <p:nvPr>
            <p:ph type="title"/>
          </p:nvPr>
        </p:nvSpPr>
        <p:spPr>
          <a:xfrm>
            <a:off x="841248" y="2048256"/>
            <a:ext cx="2206752" cy="868680"/>
          </a:xfrm>
        </p:spPr>
        <p:txBody>
          <a:bodyPr>
            <a:normAutofit/>
          </a:bodyPr>
          <a:lstStyle>
            <a:lvl1pPr algn="l">
              <a:lnSpc>
                <a:spcPts val="4000"/>
              </a:lnSpc>
              <a:defRPr sz="3000" baseline="0"/>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3371850" y="905256"/>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568950" y="905256"/>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766050" y="905256"/>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9963150" y="905256"/>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335280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335280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0" name="Text Placeholder 28">
            <a:extLst>
              <a:ext uri="{FF2B5EF4-FFF2-40B4-BE49-F238E27FC236}">
                <a16:creationId xmlns:a16="http://schemas.microsoft.com/office/drawing/2014/main" id="{61176CED-9BFE-4139-B6C8-10F9A4DD5F2D}"/>
              </a:ext>
            </a:extLst>
          </p:cNvPr>
          <p:cNvSpPr>
            <a:spLocks noGrp="1"/>
          </p:cNvSpPr>
          <p:nvPr>
            <p:ph type="body" sz="quarter" idx="19" hasCustomPrompt="1"/>
          </p:nvPr>
        </p:nvSpPr>
        <p:spPr>
          <a:xfrm>
            <a:off x="5534024"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1" name="Text Placeholder 28">
            <a:extLst>
              <a:ext uri="{FF2B5EF4-FFF2-40B4-BE49-F238E27FC236}">
                <a16:creationId xmlns:a16="http://schemas.microsoft.com/office/drawing/2014/main" id="{BB2D875B-8A2E-4BAA-87D2-8E96456A85C3}"/>
              </a:ext>
            </a:extLst>
          </p:cNvPr>
          <p:cNvSpPr>
            <a:spLocks noGrp="1"/>
          </p:cNvSpPr>
          <p:nvPr>
            <p:ph type="body" sz="quarter" idx="20" hasCustomPrompt="1"/>
          </p:nvPr>
        </p:nvSpPr>
        <p:spPr>
          <a:xfrm>
            <a:off x="5534023"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2" name="Text Placeholder 28">
            <a:extLst>
              <a:ext uri="{FF2B5EF4-FFF2-40B4-BE49-F238E27FC236}">
                <a16:creationId xmlns:a16="http://schemas.microsoft.com/office/drawing/2014/main" id="{85BF81E7-E1BD-4D1E-82F6-A7C0CDD6D5B4}"/>
              </a:ext>
            </a:extLst>
          </p:cNvPr>
          <p:cNvSpPr>
            <a:spLocks noGrp="1"/>
          </p:cNvSpPr>
          <p:nvPr>
            <p:ph type="body" sz="quarter" idx="21" hasCustomPrompt="1"/>
          </p:nvPr>
        </p:nvSpPr>
        <p:spPr>
          <a:xfrm>
            <a:off x="7766050"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3" name="Text Placeholder 28">
            <a:extLst>
              <a:ext uri="{FF2B5EF4-FFF2-40B4-BE49-F238E27FC236}">
                <a16:creationId xmlns:a16="http://schemas.microsoft.com/office/drawing/2014/main" id="{B966330D-3F04-4061-A0B4-9AB5D36C682B}"/>
              </a:ext>
            </a:extLst>
          </p:cNvPr>
          <p:cNvSpPr>
            <a:spLocks noGrp="1"/>
          </p:cNvSpPr>
          <p:nvPr>
            <p:ph type="body" sz="quarter" idx="22" hasCustomPrompt="1"/>
          </p:nvPr>
        </p:nvSpPr>
        <p:spPr>
          <a:xfrm>
            <a:off x="7766049"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4" name="Text Placeholder 28">
            <a:extLst>
              <a:ext uri="{FF2B5EF4-FFF2-40B4-BE49-F238E27FC236}">
                <a16:creationId xmlns:a16="http://schemas.microsoft.com/office/drawing/2014/main" id="{3D67AFFF-E27F-41A0-8D71-544EA9CDAF6E}"/>
              </a:ext>
            </a:extLst>
          </p:cNvPr>
          <p:cNvSpPr>
            <a:spLocks noGrp="1"/>
          </p:cNvSpPr>
          <p:nvPr>
            <p:ph type="body" sz="quarter" idx="23" hasCustomPrompt="1"/>
          </p:nvPr>
        </p:nvSpPr>
        <p:spPr>
          <a:xfrm>
            <a:off x="9963151" y="2441448"/>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25" name="Text Placeholder 28">
            <a:extLst>
              <a:ext uri="{FF2B5EF4-FFF2-40B4-BE49-F238E27FC236}">
                <a16:creationId xmlns:a16="http://schemas.microsoft.com/office/drawing/2014/main" id="{165BC447-A277-4C10-8A24-D47C19A12751}"/>
              </a:ext>
            </a:extLst>
          </p:cNvPr>
          <p:cNvSpPr>
            <a:spLocks noGrp="1"/>
          </p:cNvSpPr>
          <p:nvPr>
            <p:ph type="body" sz="quarter" idx="24" hasCustomPrompt="1"/>
          </p:nvPr>
        </p:nvSpPr>
        <p:spPr>
          <a:xfrm>
            <a:off x="9963150" y="27614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26" name="Picture Placeholder 23">
            <a:extLst>
              <a:ext uri="{FF2B5EF4-FFF2-40B4-BE49-F238E27FC236}">
                <a16:creationId xmlns:a16="http://schemas.microsoft.com/office/drawing/2014/main" id="{D38576C9-402D-4831-A0EF-BBCA80D73A7B}"/>
              </a:ext>
            </a:extLst>
          </p:cNvPr>
          <p:cNvSpPr>
            <a:spLocks noGrp="1"/>
          </p:cNvSpPr>
          <p:nvPr>
            <p:ph type="pic" sz="quarter" idx="25"/>
          </p:nvPr>
        </p:nvSpPr>
        <p:spPr>
          <a:xfrm>
            <a:off x="3371850" y="3639312"/>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27" name="Picture Placeholder 23">
            <a:extLst>
              <a:ext uri="{FF2B5EF4-FFF2-40B4-BE49-F238E27FC236}">
                <a16:creationId xmlns:a16="http://schemas.microsoft.com/office/drawing/2014/main" id="{7C6F3EEF-659E-493F-AFB3-FCED6B1DF51D}"/>
              </a:ext>
            </a:extLst>
          </p:cNvPr>
          <p:cNvSpPr>
            <a:spLocks noGrp="1"/>
          </p:cNvSpPr>
          <p:nvPr>
            <p:ph type="pic" sz="quarter" idx="26"/>
          </p:nvPr>
        </p:nvSpPr>
        <p:spPr>
          <a:xfrm>
            <a:off x="5568950" y="3639312"/>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28" name="Picture Placeholder 23">
            <a:extLst>
              <a:ext uri="{FF2B5EF4-FFF2-40B4-BE49-F238E27FC236}">
                <a16:creationId xmlns:a16="http://schemas.microsoft.com/office/drawing/2014/main" id="{979DF6BA-4DEB-48BE-B6A3-693B3E7BBA0F}"/>
              </a:ext>
            </a:extLst>
          </p:cNvPr>
          <p:cNvSpPr>
            <a:spLocks noGrp="1"/>
          </p:cNvSpPr>
          <p:nvPr>
            <p:ph type="pic" sz="quarter" idx="27"/>
          </p:nvPr>
        </p:nvSpPr>
        <p:spPr>
          <a:xfrm>
            <a:off x="7766050" y="3639312"/>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29" name="Picture Placeholder 23">
            <a:extLst>
              <a:ext uri="{FF2B5EF4-FFF2-40B4-BE49-F238E27FC236}">
                <a16:creationId xmlns:a16="http://schemas.microsoft.com/office/drawing/2014/main" id="{5BBD9013-A1CA-4022-8094-3B41A2583423}"/>
              </a:ext>
            </a:extLst>
          </p:cNvPr>
          <p:cNvSpPr>
            <a:spLocks noGrp="1"/>
          </p:cNvSpPr>
          <p:nvPr>
            <p:ph type="pic" sz="quarter" idx="28"/>
          </p:nvPr>
        </p:nvSpPr>
        <p:spPr>
          <a:xfrm>
            <a:off x="9963150" y="3639312"/>
            <a:ext cx="1828800" cy="1371600"/>
          </a:xfrm>
          <a:solidFill>
            <a:schemeClr val="accent5"/>
          </a:solidFill>
        </p:spPr>
        <p:txBody>
          <a:bodyPr>
            <a:normAutofit/>
          </a:bodyPr>
          <a:lstStyle>
            <a:lvl1pPr marL="0" indent="0">
              <a:buNone/>
              <a:defRPr sz="1400">
                <a:solidFill>
                  <a:schemeClr val="tx1"/>
                </a:solidFill>
              </a:defRPr>
            </a:lvl1pPr>
          </a:lstStyle>
          <a:p>
            <a:r>
              <a:rPr lang="en-US" dirty="0"/>
              <a:t>Click icon to add picture</a:t>
            </a:r>
          </a:p>
        </p:txBody>
      </p:sp>
      <p:sp>
        <p:nvSpPr>
          <p:cNvPr id="30" name="Text Placeholder 28">
            <a:extLst>
              <a:ext uri="{FF2B5EF4-FFF2-40B4-BE49-F238E27FC236}">
                <a16:creationId xmlns:a16="http://schemas.microsoft.com/office/drawing/2014/main" id="{F2248C56-00FA-4F0D-BF46-063951CCC538}"/>
              </a:ext>
            </a:extLst>
          </p:cNvPr>
          <p:cNvSpPr>
            <a:spLocks noGrp="1"/>
          </p:cNvSpPr>
          <p:nvPr>
            <p:ph type="body" sz="quarter" idx="29" hasCustomPrompt="1"/>
          </p:nvPr>
        </p:nvSpPr>
        <p:spPr>
          <a:xfrm>
            <a:off x="335280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1" name="Text Placeholder 28">
            <a:extLst>
              <a:ext uri="{FF2B5EF4-FFF2-40B4-BE49-F238E27FC236}">
                <a16:creationId xmlns:a16="http://schemas.microsoft.com/office/drawing/2014/main" id="{35FEBC56-AFA3-4970-8BC5-C90EE1A9E68C}"/>
              </a:ext>
            </a:extLst>
          </p:cNvPr>
          <p:cNvSpPr>
            <a:spLocks noGrp="1"/>
          </p:cNvSpPr>
          <p:nvPr>
            <p:ph type="body" sz="quarter" idx="30" hasCustomPrompt="1"/>
          </p:nvPr>
        </p:nvSpPr>
        <p:spPr>
          <a:xfrm>
            <a:off x="335280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2" name="Text Placeholder 28">
            <a:extLst>
              <a:ext uri="{FF2B5EF4-FFF2-40B4-BE49-F238E27FC236}">
                <a16:creationId xmlns:a16="http://schemas.microsoft.com/office/drawing/2014/main" id="{8CCCF04E-E04C-4AB1-9C53-B92D17F93266}"/>
              </a:ext>
            </a:extLst>
          </p:cNvPr>
          <p:cNvSpPr>
            <a:spLocks noGrp="1"/>
          </p:cNvSpPr>
          <p:nvPr>
            <p:ph type="body" sz="quarter" idx="31" hasCustomPrompt="1"/>
          </p:nvPr>
        </p:nvSpPr>
        <p:spPr>
          <a:xfrm>
            <a:off x="5534024"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3" name="Text Placeholder 28">
            <a:extLst>
              <a:ext uri="{FF2B5EF4-FFF2-40B4-BE49-F238E27FC236}">
                <a16:creationId xmlns:a16="http://schemas.microsoft.com/office/drawing/2014/main" id="{219B05E2-B801-49E7-BB53-1DA62B85967E}"/>
              </a:ext>
            </a:extLst>
          </p:cNvPr>
          <p:cNvSpPr>
            <a:spLocks noGrp="1"/>
          </p:cNvSpPr>
          <p:nvPr>
            <p:ph type="body" sz="quarter" idx="32" hasCustomPrompt="1"/>
          </p:nvPr>
        </p:nvSpPr>
        <p:spPr>
          <a:xfrm>
            <a:off x="5534023"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4" name="Text Placeholder 28">
            <a:extLst>
              <a:ext uri="{FF2B5EF4-FFF2-40B4-BE49-F238E27FC236}">
                <a16:creationId xmlns:a16="http://schemas.microsoft.com/office/drawing/2014/main" id="{A31D8B7D-D3A7-4B0C-8920-B72C7DDA4461}"/>
              </a:ext>
            </a:extLst>
          </p:cNvPr>
          <p:cNvSpPr>
            <a:spLocks noGrp="1"/>
          </p:cNvSpPr>
          <p:nvPr>
            <p:ph type="body" sz="quarter" idx="33" hasCustomPrompt="1"/>
          </p:nvPr>
        </p:nvSpPr>
        <p:spPr>
          <a:xfrm>
            <a:off x="7766050"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5" name="Text Placeholder 28">
            <a:extLst>
              <a:ext uri="{FF2B5EF4-FFF2-40B4-BE49-F238E27FC236}">
                <a16:creationId xmlns:a16="http://schemas.microsoft.com/office/drawing/2014/main" id="{C2A50E85-EEA7-44BE-9C60-F2F8E34A5D3A}"/>
              </a:ext>
            </a:extLst>
          </p:cNvPr>
          <p:cNvSpPr>
            <a:spLocks noGrp="1"/>
          </p:cNvSpPr>
          <p:nvPr>
            <p:ph type="body" sz="quarter" idx="34" hasCustomPrompt="1"/>
          </p:nvPr>
        </p:nvSpPr>
        <p:spPr>
          <a:xfrm>
            <a:off x="7766049"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6" name="Text Placeholder 28">
            <a:extLst>
              <a:ext uri="{FF2B5EF4-FFF2-40B4-BE49-F238E27FC236}">
                <a16:creationId xmlns:a16="http://schemas.microsoft.com/office/drawing/2014/main" id="{786FCB93-7EDA-432A-9123-7F027D3530E7}"/>
              </a:ext>
            </a:extLst>
          </p:cNvPr>
          <p:cNvSpPr>
            <a:spLocks noGrp="1"/>
          </p:cNvSpPr>
          <p:nvPr>
            <p:ph type="body" sz="quarter" idx="35" hasCustomPrompt="1"/>
          </p:nvPr>
        </p:nvSpPr>
        <p:spPr>
          <a:xfrm>
            <a:off x="9963151" y="5175504"/>
            <a:ext cx="1828800" cy="265176"/>
          </a:xfrm>
        </p:spPr>
        <p:txBody>
          <a:bodyPr lIns="0" tIns="0" rIns="0" bIns="0" anchor="ctr" anchorCtr="0">
            <a:noAutofit/>
          </a:bodyPr>
          <a:lstStyle>
            <a:lvl1pPr marL="0" indent="0" algn="ctr">
              <a:lnSpc>
                <a:spcPct val="100000"/>
              </a:lnSpc>
              <a:spcBef>
                <a:spcPts val="0"/>
              </a:spcBef>
              <a:buNone/>
              <a:defRPr sz="1200" b="0" spc="20" baseline="0">
                <a:solidFill>
                  <a:schemeClr val="tx1"/>
                </a:solidFill>
                <a:latin typeface="+mj-lt"/>
              </a:defRPr>
            </a:lvl1pPr>
          </a:lstStyle>
          <a:p>
            <a:pPr lvl="0"/>
            <a:r>
              <a:rPr lang="en-US" dirty="0"/>
              <a:t>NAME</a:t>
            </a:r>
          </a:p>
        </p:txBody>
      </p:sp>
      <p:sp>
        <p:nvSpPr>
          <p:cNvPr id="37" name="Text Placeholder 28">
            <a:extLst>
              <a:ext uri="{FF2B5EF4-FFF2-40B4-BE49-F238E27FC236}">
                <a16:creationId xmlns:a16="http://schemas.microsoft.com/office/drawing/2014/main" id="{69394CE7-498A-4E40-A644-3E96C78BBACC}"/>
              </a:ext>
            </a:extLst>
          </p:cNvPr>
          <p:cNvSpPr>
            <a:spLocks noGrp="1"/>
          </p:cNvSpPr>
          <p:nvPr>
            <p:ph type="body" sz="quarter" idx="36" hasCustomPrompt="1"/>
          </p:nvPr>
        </p:nvSpPr>
        <p:spPr>
          <a:xfrm>
            <a:off x="9963150" y="5504688"/>
            <a:ext cx="1828800" cy="265176"/>
          </a:xfrm>
        </p:spPr>
        <p:txBody>
          <a:bodyPr lIns="0" tIns="0" rIns="0" bIns="0">
            <a:noAutofit/>
          </a:bodyPr>
          <a:lstStyle>
            <a:lvl1pPr marL="0" indent="0" algn="ctr">
              <a:lnSpc>
                <a:spcPct val="100000"/>
              </a:lnSpc>
              <a:spcBef>
                <a:spcPts val="0"/>
              </a:spcBef>
              <a:buNone/>
              <a:defRPr sz="1000" b="0" spc="20" baseline="0">
                <a:solidFill>
                  <a:schemeClr val="tx1"/>
                </a:solidFill>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1616599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n for Product Laun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sp>
        <p:nvSpPr>
          <p:cNvPr id="17" name="Rectangle 16">
            <a:extLst>
              <a:ext uri="{FF2B5EF4-FFF2-40B4-BE49-F238E27FC236}">
                <a16:creationId xmlns:a16="http://schemas.microsoft.com/office/drawing/2014/main" id="{DCE235D5-C9A4-4BE8-BA73-CB43044C0191}"/>
              </a:ext>
              <a:ext uri="{C183D7F6-B498-43B3-948B-1728B52AA6E4}">
                <adec:decorative xmlns:adec="http://schemas.microsoft.com/office/drawing/2017/decorative" val="1"/>
              </a:ext>
            </a:extLst>
          </p:cNvPr>
          <p:cNvSpPr/>
          <p:nvPr userDrawn="1"/>
        </p:nvSpPr>
        <p:spPr>
          <a:xfrm>
            <a:off x="838200" y="2124766"/>
            <a:ext cx="1828800" cy="2743200"/>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3FE335D8-9532-4971-B398-4A92330E0E3F}"/>
              </a:ext>
              <a:ext uri="{C183D7F6-B498-43B3-948B-1728B52AA6E4}">
                <adec:decorative xmlns:adec="http://schemas.microsoft.com/office/drawing/2017/decorative" val="1"/>
              </a:ext>
            </a:extLst>
          </p:cNvPr>
          <p:cNvSpPr/>
          <p:nvPr userDrawn="1"/>
        </p:nvSpPr>
        <p:spPr>
          <a:xfrm>
            <a:off x="3008521" y="2120360"/>
            <a:ext cx="1828800" cy="2743200"/>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0D1A1F96-B917-4C7C-AC49-6F5A63D2D228}"/>
              </a:ext>
              <a:ext uri="{C183D7F6-B498-43B3-948B-1728B52AA6E4}">
                <adec:decorative xmlns:adec="http://schemas.microsoft.com/office/drawing/2017/decorative" val="1"/>
              </a:ext>
            </a:extLst>
          </p:cNvPr>
          <p:cNvSpPr/>
          <p:nvPr userDrawn="1"/>
        </p:nvSpPr>
        <p:spPr>
          <a:xfrm>
            <a:off x="5178842" y="2115954"/>
            <a:ext cx="1828800" cy="2743200"/>
          </a:xfrm>
          <a:prstGeom prst="rect">
            <a:avLst/>
          </a:prstGeom>
          <a:no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092F025-DDF7-4E7F-8D91-219F785DC6E3}"/>
              </a:ext>
              <a:ext uri="{C183D7F6-B498-43B3-948B-1728B52AA6E4}">
                <adec:decorative xmlns:adec="http://schemas.microsoft.com/office/drawing/2017/decorative" val="1"/>
              </a:ext>
            </a:extLst>
          </p:cNvPr>
          <p:cNvSpPr/>
          <p:nvPr userDrawn="1"/>
        </p:nvSpPr>
        <p:spPr>
          <a:xfrm>
            <a:off x="7349163" y="2111548"/>
            <a:ext cx="1828800" cy="2743200"/>
          </a:xfrm>
          <a:prstGeom prst="rect">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E61C09E-D15F-45A5-B238-7BCA8F433045}"/>
              </a:ext>
              <a:ext uri="{C183D7F6-B498-43B3-948B-1728B52AA6E4}">
                <adec:decorative xmlns:adec="http://schemas.microsoft.com/office/drawing/2017/decorative" val="1"/>
              </a:ext>
            </a:extLst>
          </p:cNvPr>
          <p:cNvSpPr/>
          <p:nvPr userDrawn="1"/>
        </p:nvSpPr>
        <p:spPr>
          <a:xfrm>
            <a:off x="9519484" y="2129173"/>
            <a:ext cx="1828800" cy="2743200"/>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nline Image Placeholder 28">
            <a:extLst>
              <a:ext uri="{FF2B5EF4-FFF2-40B4-BE49-F238E27FC236}">
                <a16:creationId xmlns:a16="http://schemas.microsoft.com/office/drawing/2014/main" id="{4C52CFE3-834C-47CD-B83D-EE3E9BDF7EB0}"/>
              </a:ext>
            </a:extLst>
          </p:cNvPr>
          <p:cNvSpPr>
            <a:spLocks noGrp="1"/>
          </p:cNvSpPr>
          <p:nvPr>
            <p:ph type="clipArt" sz="quarter" idx="14" hasCustomPrompt="1"/>
          </p:nvPr>
        </p:nvSpPr>
        <p:spPr>
          <a:xfrm>
            <a:off x="1408176" y="2423160"/>
            <a:ext cx="685800" cy="685800"/>
          </a:xfrm>
        </p:spPr>
        <p:txBody>
          <a:bodyPr>
            <a:normAutofit/>
          </a:bodyPr>
          <a:lstStyle>
            <a:lvl1pPr>
              <a:defRPr sz="1000"/>
            </a:lvl1pPr>
          </a:lstStyle>
          <a:p>
            <a:r>
              <a:rPr lang="en-US" dirty="0"/>
              <a:t>Icon</a:t>
            </a:r>
          </a:p>
        </p:txBody>
      </p:sp>
      <p:sp>
        <p:nvSpPr>
          <p:cNvPr id="35" name="Text Placeholder 34">
            <a:extLst>
              <a:ext uri="{FF2B5EF4-FFF2-40B4-BE49-F238E27FC236}">
                <a16:creationId xmlns:a16="http://schemas.microsoft.com/office/drawing/2014/main" id="{1982BCC9-60AF-46F4-9F98-66B6A4EECD88}"/>
              </a:ext>
            </a:extLst>
          </p:cNvPr>
          <p:cNvSpPr>
            <a:spLocks noGrp="1"/>
          </p:cNvSpPr>
          <p:nvPr>
            <p:ph type="body" sz="quarter" idx="18" hasCustomPrompt="1"/>
          </p:nvPr>
        </p:nvSpPr>
        <p:spPr>
          <a:xfrm>
            <a:off x="932688" y="3364992"/>
            <a:ext cx="1645920" cy="310896"/>
          </a:xfrm>
        </p:spPr>
        <p:txBody>
          <a:bodyPr>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7" name="Text Placeholder 36">
            <a:extLst>
              <a:ext uri="{FF2B5EF4-FFF2-40B4-BE49-F238E27FC236}">
                <a16:creationId xmlns:a16="http://schemas.microsoft.com/office/drawing/2014/main" id="{9F8538CE-C709-4E03-BEA0-595C4832887D}"/>
              </a:ext>
            </a:extLst>
          </p:cNvPr>
          <p:cNvSpPr>
            <a:spLocks noGrp="1"/>
          </p:cNvSpPr>
          <p:nvPr>
            <p:ph type="body" sz="quarter" idx="19" hasCustomPrompt="1"/>
          </p:nvPr>
        </p:nvSpPr>
        <p:spPr>
          <a:xfrm>
            <a:off x="933450"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9" name="Online Image Placeholder 28">
            <a:extLst>
              <a:ext uri="{FF2B5EF4-FFF2-40B4-BE49-F238E27FC236}">
                <a16:creationId xmlns:a16="http://schemas.microsoft.com/office/drawing/2014/main" id="{DBF1F06A-E008-4A1F-B15D-8B17A96843C4}"/>
              </a:ext>
            </a:extLst>
          </p:cNvPr>
          <p:cNvSpPr>
            <a:spLocks noGrp="1"/>
          </p:cNvSpPr>
          <p:nvPr>
            <p:ph type="clipArt" sz="quarter" idx="13" hasCustomPrompt="1"/>
          </p:nvPr>
        </p:nvSpPr>
        <p:spPr>
          <a:xfrm>
            <a:off x="3584448" y="2423160"/>
            <a:ext cx="685800" cy="685800"/>
          </a:xfrm>
        </p:spPr>
        <p:txBody>
          <a:bodyPr>
            <a:normAutofit/>
          </a:bodyPr>
          <a:lstStyle>
            <a:lvl1pPr>
              <a:defRPr sz="1000"/>
            </a:lvl1pPr>
          </a:lstStyle>
          <a:p>
            <a:r>
              <a:rPr lang="en-US" dirty="0"/>
              <a:t>Icon</a:t>
            </a:r>
          </a:p>
        </p:txBody>
      </p:sp>
      <p:sp>
        <p:nvSpPr>
          <p:cNvPr id="38" name="Text Placeholder 34">
            <a:extLst>
              <a:ext uri="{FF2B5EF4-FFF2-40B4-BE49-F238E27FC236}">
                <a16:creationId xmlns:a16="http://schemas.microsoft.com/office/drawing/2014/main" id="{22E02583-A68C-461F-A7EA-CCB799FF8CE4}"/>
              </a:ext>
            </a:extLst>
          </p:cNvPr>
          <p:cNvSpPr>
            <a:spLocks noGrp="1"/>
          </p:cNvSpPr>
          <p:nvPr>
            <p:ph type="body" sz="quarter" idx="20" hasCustomPrompt="1"/>
          </p:nvPr>
        </p:nvSpPr>
        <p:spPr>
          <a:xfrm>
            <a:off x="3099816" y="3355848"/>
            <a:ext cx="1645920" cy="310896"/>
          </a:xfrm>
        </p:spPr>
        <p:txBody>
          <a:bodyPr>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39" name="Text Placeholder 36">
            <a:extLst>
              <a:ext uri="{FF2B5EF4-FFF2-40B4-BE49-F238E27FC236}">
                <a16:creationId xmlns:a16="http://schemas.microsoft.com/office/drawing/2014/main" id="{28AFEAEF-5DBC-4899-A91D-67ACF62EE8EE}"/>
              </a:ext>
            </a:extLst>
          </p:cNvPr>
          <p:cNvSpPr>
            <a:spLocks noGrp="1"/>
          </p:cNvSpPr>
          <p:nvPr>
            <p:ph type="body" sz="quarter" idx="21" hasCustomPrompt="1"/>
          </p:nvPr>
        </p:nvSpPr>
        <p:spPr>
          <a:xfrm>
            <a:off x="30998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1" name="Online Image Placeholder 28">
            <a:extLst>
              <a:ext uri="{FF2B5EF4-FFF2-40B4-BE49-F238E27FC236}">
                <a16:creationId xmlns:a16="http://schemas.microsoft.com/office/drawing/2014/main" id="{4E80734C-00E1-4859-9CBC-72F685ED3ECA}"/>
              </a:ext>
            </a:extLst>
          </p:cNvPr>
          <p:cNvSpPr>
            <a:spLocks noGrp="1"/>
          </p:cNvSpPr>
          <p:nvPr>
            <p:ph type="clipArt" sz="quarter" idx="15" hasCustomPrompt="1"/>
          </p:nvPr>
        </p:nvSpPr>
        <p:spPr>
          <a:xfrm>
            <a:off x="5751576" y="2423160"/>
            <a:ext cx="685800" cy="685800"/>
          </a:xfrm>
        </p:spPr>
        <p:txBody>
          <a:bodyPr>
            <a:normAutofit/>
          </a:bodyPr>
          <a:lstStyle>
            <a:lvl1pPr>
              <a:defRPr sz="1000"/>
            </a:lvl1pPr>
          </a:lstStyle>
          <a:p>
            <a:r>
              <a:rPr lang="en-US" dirty="0"/>
              <a:t>Icon</a:t>
            </a:r>
          </a:p>
        </p:txBody>
      </p:sp>
      <p:sp>
        <p:nvSpPr>
          <p:cNvPr id="40" name="Text Placeholder 34">
            <a:extLst>
              <a:ext uri="{FF2B5EF4-FFF2-40B4-BE49-F238E27FC236}">
                <a16:creationId xmlns:a16="http://schemas.microsoft.com/office/drawing/2014/main" id="{2BCDF99A-2A2D-450C-A2EC-855BF8CF3461}"/>
              </a:ext>
            </a:extLst>
          </p:cNvPr>
          <p:cNvSpPr>
            <a:spLocks noGrp="1"/>
          </p:cNvSpPr>
          <p:nvPr>
            <p:ph type="body" sz="quarter" idx="22" hasCustomPrompt="1"/>
          </p:nvPr>
        </p:nvSpPr>
        <p:spPr>
          <a:xfrm>
            <a:off x="5266944" y="3355848"/>
            <a:ext cx="1645920" cy="310896"/>
          </a:xfrm>
        </p:spPr>
        <p:txBody>
          <a:bodyPr>
            <a:noAutofit/>
          </a:bodyPr>
          <a:lstStyle>
            <a:lvl1pPr marL="0" indent="0" algn="ctr">
              <a:buNone/>
              <a:defRPr sz="1400" b="1">
                <a:solidFill>
                  <a:schemeClr val="accent4">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1" name="Text Placeholder 36">
            <a:extLst>
              <a:ext uri="{FF2B5EF4-FFF2-40B4-BE49-F238E27FC236}">
                <a16:creationId xmlns:a16="http://schemas.microsoft.com/office/drawing/2014/main" id="{F9B9826B-7B62-4748-A213-35BC39ABA1B0}"/>
              </a:ext>
            </a:extLst>
          </p:cNvPr>
          <p:cNvSpPr>
            <a:spLocks noGrp="1"/>
          </p:cNvSpPr>
          <p:nvPr>
            <p:ph type="body" sz="quarter" idx="23" hasCustomPrompt="1"/>
          </p:nvPr>
        </p:nvSpPr>
        <p:spPr>
          <a:xfrm>
            <a:off x="52669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2" name="Online Image Placeholder 28">
            <a:extLst>
              <a:ext uri="{FF2B5EF4-FFF2-40B4-BE49-F238E27FC236}">
                <a16:creationId xmlns:a16="http://schemas.microsoft.com/office/drawing/2014/main" id="{A4C3FC1B-B692-43CB-A148-E1C8F5215715}"/>
              </a:ext>
            </a:extLst>
          </p:cNvPr>
          <p:cNvSpPr>
            <a:spLocks noGrp="1"/>
          </p:cNvSpPr>
          <p:nvPr>
            <p:ph type="clipArt" sz="quarter" idx="16" hasCustomPrompt="1"/>
          </p:nvPr>
        </p:nvSpPr>
        <p:spPr>
          <a:xfrm>
            <a:off x="7964424" y="2459736"/>
            <a:ext cx="685800" cy="685800"/>
          </a:xfrm>
        </p:spPr>
        <p:txBody>
          <a:bodyPr>
            <a:normAutofit/>
          </a:bodyPr>
          <a:lstStyle>
            <a:lvl1pPr>
              <a:defRPr sz="1000"/>
            </a:lvl1pPr>
          </a:lstStyle>
          <a:p>
            <a:r>
              <a:rPr lang="en-US" dirty="0"/>
              <a:t>Icon</a:t>
            </a:r>
          </a:p>
        </p:txBody>
      </p:sp>
      <p:sp>
        <p:nvSpPr>
          <p:cNvPr id="42" name="Text Placeholder 34">
            <a:extLst>
              <a:ext uri="{FF2B5EF4-FFF2-40B4-BE49-F238E27FC236}">
                <a16:creationId xmlns:a16="http://schemas.microsoft.com/office/drawing/2014/main" id="{6F67F147-F73B-41A8-BDE9-C0362A2496D1}"/>
              </a:ext>
            </a:extLst>
          </p:cNvPr>
          <p:cNvSpPr>
            <a:spLocks noGrp="1"/>
          </p:cNvSpPr>
          <p:nvPr>
            <p:ph type="body" sz="quarter" idx="24" hasCustomPrompt="1"/>
          </p:nvPr>
        </p:nvSpPr>
        <p:spPr>
          <a:xfrm>
            <a:off x="7443216" y="3355848"/>
            <a:ext cx="1645920" cy="310896"/>
          </a:xfrm>
        </p:spPr>
        <p:txBody>
          <a:bodyPr>
            <a:noAutofit/>
          </a:bodyPr>
          <a:lstStyle>
            <a:lvl1pPr marL="0" indent="0" algn="ctr">
              <a:buNone/>
              <a:defRPr sz="1400" b="1">
                <a:solidFill>
                  <a:schemeClr val="accent3">
                    <a:lumMod val="75000"/>
                  </a:schemeClr>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3" name="Text Placeholder 36">
            <a:extLst>
              <a:ext uri="{FF2B5EF4-FFF2-40B4-BE49-F238E27FC236}">
                <a16:creationId xmlns:a16="http://schemas.microsoft.com/office/drawing/2014/main" id="{05CCB676-6291-4B66-8B0C-D2807FFDC06A}"/>
              </a:ext>
            </a:extLst>
          </p:cNvPr>
          <p:cNvSpPr>
            <a:spLocks noGrp="1"/>
          </p:cNvSpPr>
          <p:nvPr>
            <p:ph type="body" sz="quarter" idx="25" hasCustomPrompt="1"/>
          </p:nvPr>
        </p:nvSpPr>
        <p:spPr>
          <a:xfrm>
            <a:off x="7443216"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3" name="Online Image Placeholder 28">
            <a:extLst>
              <a:ext uri="{FF2B5EF4-FFF2-40B4-BE49-F238E27FC236}">
                <a16:creationId xmlns:a16="http://schemas.microsoft.com/office/drawing/2014/main" id="{FE385F6E-CA59-470E-B2EE-A9275BD02513}"/>
              </a:ext>
            </a:extLst>
          </p:cNvPr>
          <p:cNvSpPr>
            <a:spLocks noGrp="1"/>
          </p:cNvSpPr>
          <p:nvPr>
            <p:ph type="clipArt" sz="quarter" idx="17" hasCustomPrompt="1"/>
          </p:nvPr>
        </p:nvSpPr>
        <p:spPr>
          <a:xfrm>
            <a:off x="10085832" y="2459736"/>
            <a:ext cx="685800" cy="685800"/>
          </a:xfrm>
        </p:spPr>
        <p:txBody>
          <a:bodyPr>
            <a:normAutofit/>
          </a:bodyPr>
          <a:lstStyle>
            <a:lvl1pPr>
              <a:defRPr sz="1000"/>
            </a:lvl1pPr>
          </a:lstStyle>
          <a:p>
            <a:r>
              <a:rPr lang="en-US" dirty="0"/>
              <a:t>Icon</a:t>
            </a:r>
          </a:p>
        </p:txBody>
      </p:sp>
      <p:sp>
        <p:nvSpPr>
          <p:cNvPr id="44" name="Text Placeholder 34">
            <a:extLst>
              <a:ext uri="{FF2B5EF4-FFF2-40B4-BE49-F238E27FC236}">
                <a16:creationId xmlns:a16="http://schemas.microsoft.com/office/drawing/2014/main" id="{ED597C6A-309C-4388-AD51-3CA4C7D32298}"/>
              </a:ext>
            </a:extLst>
          </p:cNvPr>
          <p:cNvSpPr>
            <a:spLocks noGrp="1"/>
          </p:cNvSpPr>
          <p:nvPr>
            <p:ph type="body" sz="quarter" idx="26" hasCustomPrompt="1"/>
          </p:nvPr>
        </p:nvSpPr>
        <p:spPr>
          <a:xfrm>
            <a:off x="9610344" y="3359348"/>
            <a:ext cx="1645920" cy="310896"/>
          </a:xfrm>
        </p:spPr>
        <p:txBody>
          <a:bodyPr>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TO ADD TITLE</a:t>
            </a:r>
          </a:p>
        </p:txBody>
      </p:sp>
      <p:sp>
        <p:nvSpPr>
          <p:cNvPr id="45" name="Text Placeholder 36">
            <a:extLst>
              <a:ext uri="{FF2B5EF4-FFF2-40B4-BE49-F238E27FC236}">
                <a16:creationId xmlns:a16="http://schemas.microsoft.com/office/drawing/2014/main" id="{4FAEDD7A-7EFF-4683-B485-0E7C891E8465}"/>
              </a:ext>
            </a:extLst>
          </p:cNvPr>
          <p:cNvSpPr>
            <a:spLocks noGrp="1"/>
          </p:cNvSpPr>
          <p:nvPr>
            <p:ph type="body" sz="quarter" idx="27" hasCustomPrompt="1"/>
          </p:nvPr>
        </p:nvSpPr>
        <p:spPr>
          <a:xfrm>
            <a:off x="9610344" y="3721516"/>
            <a:ext cx="1645920" cy="832104"/>
          </a:xfrm>
        </p:spPr>
        <p:txBody>
          <a:bodyPr>
            <a:norm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27865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841248" y="381000"/>
            <a:ext cx="10972800" cy="1325563"/>
          </a:xfrm>
        </p:spPr>
        <p:txBody>
          <a:bodyPr>
            <a:normAutofit/>
          </a:bodyPr>
          <a:lstStyle>
            <a:lvl1pPr>
              <a:defRPr sz="3000"/>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63BA1E84-270B-4FFF-AE2D-1118555EA543}"/>
              </a:ext>
              <a:ext uri="{C183D7F6-B498-43B3-948B-1728B52AA6E4}">
                <adec:decorative xmlns:adec="http://schemas.microsoft.com/office/drawing/2017/decorative" val="1"/>
              </a:ext>
            </a:extLst>
          </p:cNvPr>
          <p:cNvCxnSpPr>
            <a:cxnSpLocks/>
          </p:cNvCxnSpPr>
          <p:nvPr userDrawn="1"/>
        </p:nvCxnSpPr>
        <p:spPr>
          <a:xfrm>
            <a:off x="838200" y="3492029"/>
            <a:ext cx="1045824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 Placeholder 18">
            <a:extLst>
              <a:ext uri="{FF2B5EF4-FFF2-40B4-BE49-F238E27FC236}">
                <a16:creationId xmlns:a16="http://schemas.microsoft.com/office/drawing/2014/main" id="{F276568E-688A-4E48-A2E2-309074BB84F4}"/>
              </a:ext>
            </a:extLst>
          </p:cNvPr>
          <p:cNvSpPr>
            <a:spLocks noGrp="1"/>
          </p:cNvSpPr>
          <p:nvPr>
            <p:ph type="body" sz="quarter" idx="13" hasCustomPrompt="1"/>
          </p:nvPr>
        </p:nvSpPr>
        <p:spPr>
          <a:xfrm>
            <a:off x="8412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2" name="Text Placeholder 18">
            <a:extLst>
              <a:ext uri="{FF2B5EF4-FFF2-40B4-BE49-F238E27FC236}">
                <a16:creationId xmlns:a16="http://schemas.microsoft.com/office/drawing/2014/main" id="{F7B45EFE-7518-4339-BC12-BDB6AE6B455D}"/>
              </a:ext>
            </a:extLst>
          </p:cNvPr>
          <p:cNvSpPr>
            <a:spLocks noGrp="1"/>
          </p:cNvSpPr>
          <p:nvPr>
            <p:ph type="body" sz="quarter" idx="15" hasCustomPrompt="1"/>
          </p:nvPr>
        </p:nvSpPr>
        <p:spPr>
          <a:xfrm>
            <a:off x="4956048"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4" name="Text Placeholder 18">
            <a:extLst>
              <a:ext uri="{FF2B5EF4-FFF2-40B4-BE49-F238E27FC236}">
                <a16:creationId xmlns:a16="http://schemas.microsoft.com/office/drawing/2014/main" id="{90914F75-CCEE-4A83-B123-C63AEE559134}"/>
              </a:ext>
            </a:extLst>
          </p:cNvPr>
          <p:cNvSpPr>
            <a:spLocks noGrp="1"/>
          </p:cNvSpPr>
          <p:nvPr>
            <p:ph type="body" sz="quarter" idx="17" hasCustomPrompt="1"/>
          </p:nvPr>
        </p:nvSpPr>
        <p:spPr>
          <a:xfrm>
            <a:off x="9061704" y="233172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1" name="Text Placeholder 20">
            <a:extLst>
              <a:ext uri="{FF2B5EF4-FFF2-40B4-BE49-F238E27FC236}">
                <a16:creationId xmlns:a16="http://schemas.microsoft.com/office/drawing/2014/main" id="{9F457D21-9E5C-42C3-B963-EB5C573E471B}"/>
              </a:ext>
            </a:extLst>
          </p:cNvPr>
          <p:cNvSpPr>
            <a:spLocks noGrp="1"/>
          </p:cNvSpPr>
          <p:nvPr>
            <p:ph type="body" sz="quarter" idx="14" hasCustomPrompt="1"/>
          </p:nvPr>
        </p:nvSpPr>
        <p:spPr>
          <a:xfrm>
            <a:off x="1069848" y="2825496"/>
            <a:ext cx="1828800" cy="310896"/>
          </a:xfrm>
        </p:spPr>
        <p:txBody>
          <a:bodyPr anchor="ctr" anchorCtr="1">
            <a:noAutofit/>
          </a:bodyPr>
          <a:lstStyle>
            <a:lvl1pPr marL="0" indent="0" algn="ctr">
              <a:buNone/>
              <a:defRPr sz="1400" b="1">
                <a:solidFill>
                  <a:schemeClr val="tx2"/>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3" name="Text Placeholder 20">
            <a:extLst>
              <a:ext uri="{FF2B5EF4-FFF2-40B4-BE49-F238E27FC236}">
                <a16:creationId xmlns:a16="http://schemas.microsoft.com/office/drawing/2014/main" id="{85718815-3BB8-4E88-99D1-02A1711B5F1B}"/>
              </a:ext>
            </a:extLst>
          </p:cNvPr>
          <p:cNvSpPr>
            <a:spLocks noGrp="1"/>
          </p:cNvSpPr>
          <p:nvPr>
            <p:ph type="body" sz="quarter" idx="16" hasCustomPrompt="1"/>
          </p:nvPr>
        </p:nvSpPr>
        <p:spPr>
          <a:xfrm>
            <a:off x="5175504" y="2816352"/>
            <a:ext cx="1828800" cy="310896"/>
          </a:xfrm>
        </p:spPr>
        <p:txBody>
          <a:bodyPr anchor="ctr" anchorCtr="1">
            <a:noAutofit/>
          </a:bodyPr>
          <a:lstStyle>
            <a:lvl1pPr marL="0" indent="0" algn="ctr">
              <a:buNone/>
              <a:defRPr sz="1400" b="1">
                <a:solidFill>
                  <a:schemeClr val="accent3"/>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5" name="Text Placeholder 20">
            <a:extLst>
              <a:ext uri="{FF2B5EF4-FFF2-40B4-BE49-F238E27FC236}">
                <a16:creationId xmlns:a16="http://schemas.microsoft.com/office/drawing/2014/main" id="{A2791BA3-A25E-47AA-BE4F-061E39494562}"/>
              </a:ext>
            </a:extLst>
          </p:cNvPr>
          <p:cNvSpPr>
            <a:spLocks noGrp="1"/>
          </p:cNvSpPr>
          <p:nvPr>
            <p:ph type="body" sz="quarter" idx="18" hasCustomPrompt="1"/>
          </p:nvPr>
        </p:nvSpPr>
        <p:spPr>
          <a:xfrm>
            <a:off x="9281160" y="2825496"/>
            <a:ext cx="1828800" cy="310896"/>
          </a:xfrm>
        </p:spPr>
        <p:txBody>
          <a:bodyPr anchor="ctr" anchorCtr="1">
            <a:noAutofit/>
          </a:bodyPr>
          <a:lstStyle>
            <a:lvl1pPr marL="0" indent="0" algn="ctr">
              <a:buNone/>
              <a:defRPr sz="1400" b="1">
                <a:solidFill>
                  <a:schemeClr val="accent6"/>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7" name="Text Placeholder 20">
            <a:extLst>
              <a:ext uri="{FF2B5EF4-FFF2-40B4-BE49-F238E27FC236}">
                <a16:creationId xmlns:a16="http://schemas.microsoft.com/office/drawing/2014/main" id="{A7F9C1F7-7C6C-4753-971D-57FC507D0C24}"/>
              </a:ext>
            </a:extLst>
          </p:cNvPr>
          <p:cNvSpPr>
            <a:spLocks noGrp="1"/>
          </p:cNvSpPr>
          <p:nvPr>
            <p:ph type="body" sz="quarter" idx="20" hasCustomPrompt="1"/>
          </p:nvPr>
        </p:nvSpPr>
        <p:spPr>
          <a:xfrm>
            <a:off x="3127248" y="3895344"/>
            <a:ext cx="1828800" cy="310896"/>
          </a:xfrm>
        </p:spPr>
        <p:txBody>
          <a:bodyPr anchor="ctr" anchorCtr="1">
            <a:noAutofit/>
          </a:bodyPr>
          <a:lstStyle>
            <a:lvl1pPr marL="0" indent="0" algn="ctr">
              <a:buNone/>
              <a:defRPr sz="1400" b="1">
                <a:solidFill>
                  <a:schemeClr val="accent1"/>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9" name="Text Placeholder 20">
            <a:extLst>
              <a:ext uri="{FF2B5EF4-FFF2-40B4-BE49-F238E27FC236}">
                <a16:creationId xmlns:a16="http://schemas.microsoft.com/office/drawing/2014/main" id="{25B6F234-5859-479D-A644-428DF6706712}"/>
              </a:ext>
            </a:extLst>
          </p:cNvPr>
          <p:cNvSpPr>
            <a:spLocks noGrp="1"/>
          </p:cNvSpPr>
          <p:nvPr>
            <p:ph type="body" sz="quarter" idx="22" hasCustomPrompt="1"/>
          </p:nvPr>
        </p:nvSpPr>
        <p:spPr>
          <a:xfrm>
            <a:off x="7232904" y="3895344"/>
            <a:ext cx="1828800" cy="310896"/>
          </a:xfrm>
        </p:spPr>
        <p:txBody>
          <a:bodyPr anchor="ctr" anchorCtr="1">
            <a:noAutofit/>
          </a:bodyPr>
          <a:lstStyle>
            <a:lvl1pPr marL="0" indent="0" algn="ctr">
              <a:buNone/>
              <a:defRPr sz="1400" b="1">
                <a:solidFill>
                  <a:schemeClr val="accent5"/>
                </a:solidFill>
                <a:latin typeface="+mj-lt"/>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CLICK ADD TITLE</a:t>
            </a:r>
          </a:p>
        </p:txBody>
      </p:sp>
      <p:sp>
        <p:nvSpPr>
          <p:cNvPr id="26" name="Text Placeholder 18">
            <a:extLst>
              <a:ext uri="{FF2B5EF4-FFF2-40B4-BE49-F238E27FC236}">
                <a16:creationId xmlns:a16="http://schemas.microsoft.com/office/drawing/2014/main" id="{241AC019-59F4-46A4-A11D-8961BADF3B90}"/>
              </a:ext>
            </a:extLst>
          </p:cNvPr>
          <p:cNvSpPr>
            <a:spLocks noGrp="1"/>
          </p:cNvSpPr>
          <p:nvPr>
            <p:ph type="body" sz="quarter" idx="19" hasCustomPrompt="1"/>
          </p:nvPr>
        </p:nvSpPr>
        <p:spPr>
          <a:xfrm>
            <a:off x="2898648"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8" name="Text Placeholder 18">
            <a:extLst>
              <a:ext uri="{FF2B5EF4-FFF2-40B4-BE49-F238E27FC236}">
                <a16:creationId xmlns:a16="http://schemas.microsoft.com/office/drawing/2014/main" id="{BDB73453-5E3B-4D0C-A15D-1D4D97053A58}"/>
              </a:ext>
            </a:extLst>
          </p:cNvPr>
          <p:cNvSpPr>
            <a:spLocks noGrp="1"/>
          </p:cNvSpPr>
          <p:nvPr>
            <p:ph type="body" sz="quarter" idx="21" hasCustomPrompt="1"/>
          </p:nvPr>
        </p:nvSpPr>
        <p:spPr>
          <a:xfrm>
            <a:off x="6986016" y="4206240"/>
            <a:ext cx="2286000" cy="457200"/>
          </a:xfrm>
        </p:spPr>
        <p:txBody>
          <a:bodyPr>
            <a:noAutofit/>
          </a:bodyPr>
          <a:lstStyle>
            <a:lvl1pPr marL="0" indent="0" algn="ctr">
              <a:lnSpc>
                <a:spcPct val="100000"/>
              </a:lnSpc>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lstStyle/>
          <a:p>
            <a:r>
              <a:rPr lang="sv-SE"/>
              <a:t>Ann Vanner FCIAT, LFA, ARB, RIBA, FRSA </a:t>
            </a:r>
            <a:endParaRPr lang="en-US" dirty="0"/>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267233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584448" y="365125"/>
            <a:ext cx="8353426" cy="1325563"/>
          </a:xfrm>
        </p:spPr>
        <p:txBody>
          <a:bodyPr>
            <a:normAutofit/>
          </a:bodyPr>
          <a:lstStyle>
            <a:lvl1pPr>
              <a:defRPr sz="3000" baseline="0"/>
            </a:lvl1p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9D9DEB19-D619-47AB-BE94-FA3DDA460083}"/>
              </a:ext>
            </a:extLst>
          </p:cNvPr>
          <p:cNvSpPr>
            <a:spLocks noGrp="1"/>
          </p:cNvSpPr>
          <p:nvPr>
            <p:ph type="pic" sz="quarter" idx="13"/>
          </p:nvPr>
        </p:nvSpPr>
        <p:spPr>
          <a:xfrm>
            <a:off x="0" y="0"/>
            <a:ext cx="3044952" cy="6858000"/>
          </a:xfrm>
          <a:solidFill>
            <a:schemeClr val="accent5"/>
          </a:solidFill>
        </p:spPr>
        <p:txBody>
          <a:bodyPr/>
          <a:lstStyle/>
          <a:p>
            <a:r>
              <a:rPr lang="en-US" dirty="0"/>
              <a:t>Click icon to add picture</a:t>
            </a:r>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3584448"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584448"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7543800" y="1681163"/>
            <a:ext cx="3483864"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7543800" y="2505075"/>
            <a:ext cx="3483864"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lvl1pPr>
              <a:defRPr>
                <a:solidFill>
                  <a:schemeClr val="bg1"/>
                </a:solidFill>
              </a:defRPr>
            </a:lvl1pPr>
          </a:lstStyle>
          <a:p>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sv-SE"/>
              <a:t>Ann Vanner FCIAT, LFA, ARB, RIBA, FRSA </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303787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3383280" y="365125"/>
            <a:ext cx="8353426" cy="1325563"/>
          </a:xfrm>
        </p:spPr>
        <p:txBody>
          <a:bodyPr/>
          <a:lstStyle>
            <a:lvl1pPr>
              <a:defRPr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3382963"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3382963"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330156" y="168116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334125" y="250507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a:extLst>
              <a:ext uri="{FF2B5EF4-FFF2-40B4-BE49-F238E27FC236}">
                <a16:creationId xmlns:a16="http://schemas.microsoft.com/office/drawing/2014/main" id="{D05BF5CB-E607-49B6-8E54-0228DEF8D73E}"/>
              </a:ext>
            </a:extLst>
          </p:cNvPr>
          <p:cNvSpPr>
            <a:spLocks noGrp="1"/>
          </p:cNvSpPr>
          <p:nvPr>
            <p:ph type="body" sz="quarter" idx="14"/>
          </p:nvPr>
        </p:nvSpPr>
        <p:spPr>
          <a:xfrm>
            <a:off x="9277350" y="1700213"/>
            <a:ext cx="2514600" cy="823912"/>
          </a:xfrm>
        </p:spPr>
        <p:txBody>
          <a:bodyPr anchor="ctr" anchorCtr="0">
            <a:normAutofit/>
          </a:bodyPr>
          <a:lstStyle>
            <a:lvl1pPr marL="0" indent="0">
              <a:buNone/>
              <a:defRPr sz="1600" b="0">
                <a:solidFill>
                  <a:schemeClr val="accent6"/>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a:extLst>
              <a:ext uri="{FF2B5EF4-FFF2-40B4-BE49-F238E27FC236}">
                <a16:creationId xmlns:a16="http://schemas.microsoft.com/office/drawing/2014/main" id="{24901FC4-51BF-47FB-B851-F155DE9683EB}"/>
              </a:ext>
            </a:extLst>
          </p:cNvPr>
          <p:cNvSpPr>
            <a:spLocks noGrp="1"/>
          </p:cNvSpPr>
          <p:nvPr>
            <p:ph sz="quarter" idx="15"/>
          </p:nvPr>
        </p:nvSpPr>
        <p:spPr>
          <a:xfrm>
            <a:off x="9277350" y="2524125"/>
            <a:ext cx="2514600" cy="3474720"/>
          </a:xfrm>
        </p:spPr>
        <p:txBody>
          <a:bodyPr>
            <a:normAutofit/>
          </a:bodyPr>
          <a:lstStyle>
            <a:lvl1pPr>
              <a:lnSpc>
                <a:spcPts val="2400"/>
              </a:lnSpc>
              <a:defRPr sz="1600"/>
            </a:lvl1pPr>
            <a:lvl2pPr>
              <a:lnSpc>
                <a:spcPts val="2400"/>
              </a:lnSpc>
              <a:defRPr sz="1600"/>
            </a:lvl2pPr>
            <a:lvl3pPr>
              <a:lnSpc>
                <a:spcPts val="2400"/>
              </a:lnSpc>
              <a:defRPr sz="1600"/>
            </a:lvl3pPr>
            <a:lvl4pPr>
              <a:lnSpc>
                <a:spcPts val="2400"/>
              </a:lnSpc>
              <a:defRPr sz="1600"/>
            </a:lvl4pPr>
            <a:lvl5pPr>
              <a:lnSpc>
                <a:spcPts val="24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sv-SE"/>
              <a:t>Ann Vanner FCIAT, LFA, ARB, RIBA, FRSA </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1662825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6748272" y="401416"/>
            <a:ext cx="4572000" cy="1325563"/>
          </a:xfrm>
        </p:spPr>
        <p:txBody>
          <a:bodyPr anchor="b" anchorCtr="0">
            <a:normAutofit/>
          </a:bodyPr>
          <a:lstStyle>
            <a:lvl1pPr>
              <a:defRPr sz="3000" baseline="0"/>
            </a:lvl1pPr>
          </a:lstStyle>
          <a:p>
            <a:r>
              <a:rPr lang="en-US" dirty="0"/>
              <a:t>CLICK TO EDIT MASTER TITLE STYLE</a:t>
            </a:r>
          </a:p>
        </p:txBody>
      </p:sp>
      <p:sp>
        <p:nvSpPr>
          <p:cNvPr id="7" name="Picture Placeholder 6">
            <a:extLst>
              <a:ext uri="{FF2B5EF4-FFF2-40B4-BE49-F238E27FC236}">
                <a16:creationId xmlns:a16="http://schemas.microsoft.com/office/drawing/2014/main" id="{33713A46-E629-418A-9E89-B20468B63A34}"/>
              </a:ext>
            </a:extLst>
          </p:cNvPr>
          <p:cNvSpPr>
            <a:spLocks noGrp="1"/>
          </p:cNvSpPr>
          <p:nvPr>
            <p:ph type="pic" sz="quarter" idx="11"/>
          </p:nvPr>
        </p:nvSpPr>
        <p:spPr>
          <a:xfrm>
            <a:off x="0" y="0"/>
            <a:ext cx="4059936" cy="6858000"/>
          </a:xfrm>
          <a:solidFill>
            <a:schemeClr val="accent5"/>
          </a:solidFill>
        </p:spPr>
        <p:txBody>
          <a:bodyPr/>
          <a:lstStyle/>
          <a:p>
            <a:r>
              <a:rPr lang="en-US" dirty="0"/>
              <a:t>Click icon to add picture</a:t>
            </a:r>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2048256" y="1412748"/>
            <a:ext cx="4041648" cy="4032504"/>
          </a:xfrm>
          <a:solidFill>
            <a:schemeClr val="accent5"/>
          </a:solidFill>
          <a:ln w="101600">
            <a:solidFill>
              <a:schemeClr val="bg1"/>
            </a:solidFill>
          </a:ln>
        </p:spPr>
        <p:txBody>
          <a:bodyPr/>
          <a:lstStyle/>
          <a:p>
            <a:r>
              <a:rPr lang="en-US" dirty="0"/>
              <a:t>Click icon to add picture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6748272" y="2084832"/>
            <a:ext cx="4572000" cy="4134993"/>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6">
            <a:extLst>
              <a:ext uri="{FF2B5EF4-FFF2-40B4-BE49-F238E27FC236}">
                <a16:creationId xmlns:a16="http://schemas.microsoft.com/office/drawing/2014/main" id="{60A5D944-41DB-4CFC-97C1-6C7FF8DF373A}"/>
              </a:ext>
            </a:extLst>
          </p:cNvPr>
          <p:cNvSpPr>
            <a:spLocks noGrp="1"/>
          </p:cNvSpPr>
          <p:nvPr>
            <p:ph type="dt" sz="half" idx="14"/>
          </p:nvPr>
        </p:nvSpPr>
        <p:spPr>
          <a:xfrm>
            <a:off x="838200" y="6356350"/>
            <a:ext cx="2743200" cy="365125"/>
          </a:xfrm>
        </p:spPr>
        <p:txBody>
          <a:bodyPr/>
          <a:lstStyle>
            <a:lvl1pPr>
              <a:defRPr>
                <a:solidFill>
                  <a:schemeClr val="bg1"/>
                </a:solidFill>
              </a:defRPr>
            </a:lvl1pPr>
          </a:lstStyle>
          <a:p>
            <a:endParaRPr lang="en-US" dirty="0"/>
          </a:p>
        </p:txBody>
      </p:sp>
      <p:sp>
        <p:nvSpPr>
          <p:cNvPr id="11" name="Footer Placeholder 7">
            <a:extLst>
              <a:ext uri="{FF2B5EF4-FFF2-40B4-BE49-F238E27FC236}">
                <a16:creationId xmlns:a16="http://schemas.microsoft.com/office/drawing/2014/main" id="{C52FEBB2-7D11-41E4-8284-A3119240C7F0}"/>
              </a:ext>
            </a:extLst>
          </p:cNvPr>
          <p:cNvSpPr>
            <a:spLocks noGrp="1"/>
          </p:cNvSpPr>
          <p:nvPr>
            <p:ph type="ftr" sz="quarter" idx="15"/>
          </p:nvPr>
        </p:nvSpPr>
        <p:spPr>
          <a:xfrm>
            <a:off x="4038600" y="6356350"/>
            <a:ext cx="4114800" cy="365125"/>
          </a:xfrm>
        </p:spPr>
        <p:txBody>
          <a:bodyPr/>
          <a:lstStyle/>
          <a:p>
            <a:r>
              <a:rPr lang="sv-SE"/>
              <a:t>Ann Vanner FCIAT, LFA, ARB, RIBA, FRSA </a:t>
            </a:r>
            <a:endParaRPr lang="en-US" dirty="0"/>
          </a:p>
        </p:txBody>
      </p:sp>
      <p:sp>
        <p:nvSpPr>
          <p:cNvPr id="12" name="Slide Number Placeholder 8">
            <a:extLst>
              <a:ext uri="{FF2B5EF4-FFF2-40B4-BE49-F238E27FC236}">
                <a16:creationId xmlns:a16="http://schemas.microsoft.com/office/drawing/2014/main" id="{7D4BD90C-0DE3-488B-B828-BDBF5717EA82}"/>
              </a:ext>
            </a:extLst>
          </p:cNvPr>
          <p:cNvSpPr>
            <a:spLocks noGrp="1"/>
          </p:cNvSpPr>
          <p:nvPr>
            <p:ph type="sldNum" sz="quarter" idx="16"/>
          </p:nvPr>
        </p:nvSpPr>
        <p:spPr>
          <a:xfrm>
            <a:off x="8610600" y="6356350"/>
            <a:ext cx="2743200"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5415815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841248" y="2606040"/>
            <a:ext cx="3924300" cy="1325563"/>
          </a:xfrm>
        </p:spPr>
        <p:txBody>
          <a:bodyPr>
            <a:noAutofit/>
          </a:bodyPr>
          <a:lstStyle>
            <a:lvl1pPr>
              <a:defRPr sz="3600" baseline="0"/>
            </a:lvl1pPr>
          </a:lstStyle>
          <a:p>
            <a:r>
              <a:rPr lang="en-US" dirty="0"/>
              <a:t>CLICK TO EDIT MASTER TITLE STYLE</a:t>
            </a:r>
          </a:p>
        </p:txBody>
      </p:sp>
      <p:sp>
        <p:nvSpPr>
          <p:cNvPr id="5" name="Text Placeholder 4">
            <a:extLst>
              <a:ext uri="{FF2B5EF4-FFF2-40B4-BE49-F238E27FC236}">
                <a16:creationId xmlns:a16="http://schemas.microsoft.com/office/drawing/2014/main" id="{CAF77331-6002-494B-B704-DDA9DEBB6491}"/>
              </a:ext>
            </a:extLst>
          </p:cNvPr>
          <p:cNvSpPr>
            <a:spLocks noGrp="1"/>
          </p:cNvSpPr>
          <p:nvPr>
            <p:ph type="body" sz="quarter" idx="10"/>
          </p:nvPr>
        </p:nvSpPr>
        <p:spPr>
          <a:xfrm>
            <a:off x="841248" y="4105656"/>
            <a:ext cx="2552700" cy="2066071"/>
          </a:xfrm>
        </p:spPr>
        <p:txBody>
          <a:bodyPr>
            <a:normAutofit/>
          </a:bodyPr>
          <a:lstStyle>
            <a:lvl1pPr marL="0" indent="0">
              <a:lnSpc>
                <a:spcPts val="2200"/>
              </a:lnSpc>
              <a:buNone/>
              <a:defRPr sz="16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6">
            <a:extLst>
              <a:ext uri="{FF2B5EF4-FFF2-40B4-BE49-F238E27FC236}">
                <a16:creationId xmlns:a16="http://schemas.microsoft.com/office/drawing/2014/main" id="{8B39AA2A-DA2A-4F98-A265-15F8F0D8D450}"/>
              </a:ext>
            </a:extLst>
          </p:cNvPr>
          <p:cNvSpPr>
            <a:spLocks noGrp="1"/>
          </p:cNvSpPr>
          <p:nvPr>
            <p:ph type="dt" sz="half" idx="17"/>
          </p:nvPr>
        </p:nvSpPr>
        <p:spPr>
          <a:xfrm>
            <a:off x="841248" y="6356350"/>
            <a:ext cx="1828800" cy="365125"/>
          </a:xfrm>
        </p:spPr>
        <p:txBody>
          <a:bodyPr/>
          <a:lstStyle/>
          <a:p>
            <a:endParaRPr lang="en-US" dirty="0"/>
          </a:p>
        </p:txBody>
      </p:sp>
      <p:sp>
        <p:nvSpPr>
          <p:cNvPr id="13" name="Footer Placeholder 7">
            <a:extLst>
              <a:ext uri="{FF2B5EF4-FFF2-40B4-BE49-F238E27FC236}">
                <a16:creationId xmlns:a16="http://schemas.microsoft.com/office/drawing/2014/main" id="{D4140094-ECC6-407A-A2FF-98257769FD7C}"/>
              </a:ext>
            </a:extLst>
          </p:cNvPr>
          <p:cNvSpPr>
            <a:spLocks noGrp="1"/>
          </p:cNvSpPr>
          <p:nvPr>
            <p:ph type="ftr" sz="quarter" idx="14"/>
          </p:nvPr>
        </p:nvSpPr>
        <p:spPr>
          <a:xfrm>
            <a:off x="3157232" y="6356350"/>
            <a:ext cx="2743200" cy="365125"/>
          </a:xfrm>
        </p:spPr>
        <p:txBody>
          <a:bodyPr/>
          <a:lstStyle>
            <a:lvl1pPr algn="r">
              <a:defRPr/>
            </a:lvl1pPr>
          </a:lstStyle>
          <a:p>
            <a:r>
              <a:rPr lang="sv-SE"/>
              <a:t>Ann Vanner FCIAT, LFA, ARB, RIBA, FRSA </a:t>
            </a:r>
            <a:endParaRPr lang="en-US" dirty="0"/>
          </a:p>
        </p:txBody>
      </p:sp>
      <p:sp>
        <p:nvSpPr>
          <p:cNvPr id="6" name="Picture Placeholder 6">
            <a:extLst>
              <a:ext uri="{FF2B5EF4-FFF2-40B4-BE49-F238E27FC236}">
                <a16:creationId xmlns:a16="http://schemas.microsoft.com/office/drawing/2014/main" id="{87019F04-21A7-41F6-B916-F4F94E744D3C}"/>
              </a:ext>
            </a:extLst>
          </p:cNvPr>
          <p:cNvSpPr>
            <a:spLocks noGrp="1"/>
          </p:cNvSpPr>
          <p:nvPr>
            <p:ph type="pic" sz="quarter" idx="13"/>
          </p:nvPr>
        </p:nvSpPr>
        <p:spPr>
          <a:xfrm>
            <a:off x="6092952" y="0"/>
            <a:ext cx="6099048" cy="6858000"/>
          </a:xfrm>
          <a:solidFill>
            <a:schemeClr val="accent5"/>
          </a:solidFill>
        </p:spPr>
        <p:txBody>
          <a:bodyPr/>
          <a:lstStyle/>
          <a:p>
            <a:r>
              <a:rPr lang="en-US" dirty="0"/>
              <a:t>Click icon to add picture</a:t>
            </a:r>
          </a:p>
        </p:txBody>
      </p:sp>
      <p:sp>
        <p:nvSpPr>
          <p:cNvPr id="11" name="Slide Number Placeholder 8">
            <a:extLst>
              <a:ext uri="{FF2B5EF4-FFF2-40B4-BE49-F238E27FC236}">
                <a16:creationId xmlns:a16="http://schemas.microsoft.com/office/drawing/2014/main" id="{56CC7D2E-562C-4512-9957-8C1B0A06F628}"/>
              </a:ext>
            </a:extLst>
          </p:cNvPr>
          <p:cNvSpPr>
            <a:spLocks noGrp="1"/>
          </p:cNvSpPr>
          <p:nvPr>
            <p:ph type="sldNum" sz="quarter" idx="16"/>
          </p:nvPr>
        </p:nvSpPr>
        <p:spPr>
          <a:xfrm>
            <a:off x="8610600" y="6356350"/>
            <a:ext cx="2743200"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959231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F4C3CA-7962-4B8E-8004-FBD88F0EFAF2}"/>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E7B5E76-E101-4994-92F5-1F540EB16AB0}"/>
              </a:ext>
            </a:extLst>
          </p:cNvPr>
          <p:cNvSpPr>
            <a:spLocks noGrp="1"/>
          </p:cNvSpPr>
          <p:nvPr>
            <p:ph type="ftr" sz="quarter" idx="11"/>
          </p:nvPr>
        </p:nvSpPr>
        <p:spPr/>
        <p:txBody>
          <a:bodyPr/>
          <a:lstStyle/>
          <a:p>
            <a:r>
              <a:rPr lang="sv-SE"/>
              <a:t>Ann Vanner FCIAT, LFA, ARB, RIBA, FRSA </a:t>
            </a:r>
            <a:endParaRPr lang="en-US" dirty="0"/>
          </a:p>
        </p:txBody>
      </p:sp>
      <p:sp>
        <p:nvSpPr>
          <p:cNvPr id="7" name="Slide Number Placeholder 6">
            <a:extLst>
              <a:ext uri="{FF2B5EF4-FFF2-40B4-BE49-F238E27FC236}">
                <a16:creationId xmlns:a16="http://schemas.microsoft.com/office/drawing/2014/main" id="{E249F242-2699-411D-B3F7-3D6D480E4955}"/>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D1FF5-7EF8-4250-A259-43050ABBD3B6}"/>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73DC3A9-D4E6-42CF-91A8-F267C7C66C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940682-7091-4427-B158-074D4A471374}"/>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3A51CCCC-1589-401D-AE98-FC28716301EF}"/>
              </a:ext>
            </a:extLst>
          </p:cNvPr>
          <p:cNvSpPr>
            <a:spLocks noGrp="1"/>
          </p:cNvSpPr>
          <p:nvPr>
            <p:ph type="ftr" sz="quarter" idx="11"/>
          </p:nvPr>
        </p:nvSpPr>
        <p:spPr/>
        <p:txBody>
          <a:bodyPr/>
          <a:lstStyle/>
          <a:p>
            <a:r>
              <a:rPr lang="sv-SE"/>
              <a:t>Ann Vanner FCIAT, LFA, ARB, RIBA, FRSA </a:t>
            </a:r>
            <a:endParaRPr lang="en-US" dirty="0"/>
          </a:p>
        </p:txBody>
      </p:sp>
      <p:sp>
        <p:nvSpPr>
          <p:cNvPr id="9" name="Slide Number Placeholder 8">
            <a:extLst>
              <a:ext uri="{FF2B5EF4-FFF2-40B4-BE49-F238E27FC236}">
                <a16:creationId xmlns:a16="http://schemas.microsoft.com/office/drawing/2014/main" id="{285D9D7D-8D9A-473E-AF0D-EF1940D793C3}"/>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4A1CC7-4419-4A64-9DC9-AE157407AFB8}"/>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A2F8EC6-DD66-475C-B129-22B374F49A70}"/>
              </a:ext>
              <a:ext uri="{C183D7F6-B498-43B3-948B-1728B52AA6E4}">
                <adec:decorative xmlns:adec="http://schemas.microsoft.com/office/drawing/2017/decorative" val="1"/>
              </a:ext>
            </a:extLst>
          </p:cNvPr>
          <p:cNvSpPr/>
          <p:nvPr userDrawn="1"/>
        </p:nvSpPr>
        <p:spPr>
          <a:xfrm>
            <a:off x="0" y="-1"/>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Freeform: Shape 11">
            <a:extLst>
              <a:ext uri="{FF2B5EF4-FFF2-40B4-BE49-F238E27FC236}">
                <a16:creationId xmlns:a16="http://schemas.microsoft.com/office/drawing/2014/main" id="{86FA963F-8B94-469B-B1A5-890D9134FB50}"/>
              </a:ext>
              <a:ext uri="{C183D7F6-B498-43B3-948B-1728B52AA6E4}">
                <adec:decorative xmlns:adec="http://schemas.microsoft.com/office/drawing/2017/decorative" val="1"/>
              </a:ext>
            </a:extLst>
          </p:cNvPr>
          <p:cNvSpPr/>
          <p:nvPr userDrawn="1"/>
        </p:nvSpPr>
        <p:spPr>
          <a:xfrm>
            <a:off x="0" y="0"/>
            <a:ext cx="11430001" cy="6168789"/>
          </a:xfrm>
          <a:custGeom>
            <a:avLst/>
            <a:gdLst>
              <a:gd name="connsiteX0" fmla="*/ 0 w 11430001"/>
              <a:gd name="connsiteY0" fmla="*/ 0 h 6168789"/>
              <a:gd name="connsiteX1" fmla="*/ 5334002 w 11430001"/>
              <a:gd name="connsiteY1" fmla="*/ 0 h 6168789"/>
              <a:gd name="connsiteX2" fmla="*/ 5334002 w 11430001"/>
              <a:gd name="connsiteY2" fmla="*/ 771523 h 6168789"/>
              <a:gd name="connsiteX3" fmla="*/ 11430001 w 11430001"/>
              <a:gd name="connsiteY3" fmla="*/ 771523 h 6168789"/>
              <a:gd name="connsiteX4" fmla="*/ 11430001 w 11430001"/>
              <a:gd name="connsiteY4" fmla="*/ 6168789 h 6168789"/>
              <a:gd name="connsiteX5" fmla="*/ 0 w 11430001"/>
              <a:gd name="connsiteY5" fmla="*/ 6168789 h 616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1" h="6168789">
                <a:moveTo>
                  <a:pt x="0" y="0"/>
                </a:moveTo>
                <a:lnTo>
                  <a:pt x="5334002" y="0"/>
                </a:lnTo>
                <a:lnTo>
                  <a:pt x="5334002" y="771523"/>
                </a:lnTo>
                <a:lnTo>
                  <a:pt x="11430001" y="771523"/>
                </a:lnTo>
                <a:lnTo>
                  <a:pt x="11430001" y="6168789"/>
                </a:lnTo>
                <a:lnTo>
                  <a:pt x="0" y="6168789"/>
                </a:lnTo>
                <a:close/>
              </a:path>
            </a:pathLst>
          </a:custGeom>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Title 5">
            <a:extLst>
              <a:ext uri="{FF2B5EF4-FFF2-40B4-BE49-F238E27FC236}">
                <a16:creationId xmlns:a16="http://schemas.microsoft.com/office/drawing/2014/main" id="{4CD44A43-6E39-4FE6-87BB-C65CE8FC6B1A}"/>
              </a:ext>
            </a:extLst>
          </p:cNvPr>
          <p:cNvSpPr>
            <a:spLocks noGrp="1"/>
          </p:cNvSpPr>
          <p:nvPr>
            <p:ph type="title"/>
          </p:nvPr>
        </p:nvSpPr>
        <p:spPr>
          <a:xfrm>
            <a:off x="6096000" y="1517650"/>
            <a:ext cx="4565650" cy="1344613"/>
          </a:xfrm>
        </p:spPr>
        <p:txBody>
          <a:bodyPr>
            <a:normAutofit/>
          </a:bodyPr>
          <a:lstStyle/>
          <a:p>
            <a:r>
              <a:rPr lang="en-US"/>
              <a:t>Click to edit Master title style</a:t>
            </a:r>
            <a:endParaRPr lang="en-US" dirty="0"/>
          </a:p>
        </p:txBody>
      </p:sp>
      <p:sp>
        <p:nvSpPr>
          <p:cNvPr id="18" name="Picture Placeholder 17">
            <a:extLst>
              <a:ext uri="{FF2B5EF4-FFF2-40B4-BE49-F238E27FC236}">
                <a16:creationId xmlns:a16="http://schemas.microsoft.com/office/drawing/2014/main" id="{5229EB0D-B986-4E26-BDF3-305AE3233EB7}"/>
              </a:ext>
            </a:extLst>
          </p:cNvPr>
          <p:cNvSpPr>
            <a:spLocks noGrp="1"/>
          </p:cNvSpPr>
          <p:nvPr>
            <p:ph type="pic" sz="quarter" idx="13"/>
          </p:nvPr>
        </p:nvSpPr>
        <p:spPr>
          <a:xfrm>
            <a:off x="758952" y="883487"/>
            <a:ext cx="4562856" cy="2441448"/>
          </a:xfrm>
          <a:solidFill>
            <a:schemeClr val="accent6"/>
          </a:solidFill>
        </p:spPr>
        <p:txBody>
          <a:bodyPr/>
          <a:lstStyle/>
          <a:p>
            <a:r>
              <a:rPr lang="en-US"/>
              <a:t>Click icon to add picture</a:t>
            </a:r>
          </a:p>
        </p:txBody>
      </p:sp>
      <p:sp>
        <p:nvSpPr>
          <p:cNvPr id="19" name="Picture Placeholder 17">
            <a:extLst>
              <a:ext uri="{FF2B5EF4-FFF2-40B4-BE49-F238E27FC236}">
                <a16:creationId xmlns:a16="http://schemas.microsoft.com/office/drawing/2014/main" id="{37E21EC2-9A85-4522-B6AD-3FF227CACDD7}"/>
              </a:ext>
            </a:extLst>
          </p:cNvPr>
          <p:cNvSpPr>
            <a:spLocks noGrp="1"/>
          </p:cNvSpPr>
          <p:nvPr>
            <p:ph type="pic" sz="quarter" idx="14"/>
          </p:nvPr>
        </p:nvSpPr>
        <p:spPr>
          <a:xfrm>
            <a:off x="758952" y="3593592"/>
            <a:ext cx="4562856" cy="2441448"/>
          </a:xfrm>
          <a:solidFill>
            <a:schemeClr val="accent6"/>
          </a:solidFill>
        </p:spPr>
        <p:txBody>
          <a:bodyPr/>
          <a:lstStyle/>
          <a:p>
            <a:r>
              <a:rPr lang="en-US"/>
              <a:t>Click icon to add picture</a:t>
            </a:r>
          </a:p>
        </p:txBody>
      </p:sp>
      <p:sp>
        <p:nvSpPr>
          <p:cNvPr id="16" name="Content Placeholder 1">
            <a:extLst>
              <a:ext uri="{FF2B5EF4-FFF2-40B4-BE49-F238E27FC236}">
                <a16:creationId xmlns:a16="http://schemas.microsoft.com/office/drawing/2014/main" id="{9F9D0834-E38A-4C71-95D5-A8A2B973AC09}"/>
              </a:ext>
            </a:extLst>
          </p:cNvPr>
          <p:cNvSpPr>
            <a:spLocks noGrp="1"/>
          </p:cNvSpPr>
          <p:nvPr>
            <p:ph idx="1"/>
          </p:nvPr>
        </p:nvSpPr>
        <p:spPr>
          <a:xfrm>
            <a:off x="6095998" y="2970213"/>
            <a:ext cx="4565651"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198835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C39E44-C8F5-4FD0-8345-FA295CEA603C}"/>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7AC6CA6E-C1AB-4B24-80C7-A4B12640BE6F}"/>
              </a:ext>
            </a:extLst>
          </p:cNvPr>
          <p:cNvSpPr>
            <a:spLocks noGrp="1"/>
          </p:cNvSpPr>
          <p:nvPr>
            <p:ph type="ftr" sz="quarter" idx="11"/>
          </p:nvPr>
        </p:nvSpPr>
        <p:spPr/>
        <p:txBody>
          <a:bodyPr/>
          <a:lstStyle/>
          <a:p>
            <a:r>
              <a:rPr lang="sv-SE"/>
              <a:t>Ann Vanner FCIAT, LFA, ARB, RIBA, FRSA </a:t>
            </a:r>
            <a:endParaRPr lang="en-US" dirty="0"/>
          </a:p>
        </p:txBody>
      </p:sp>
      <p:sp>
        <p:nvSpPr>
          <p:cNvPr id="4" name="Slide Number Placeholder 3">
            <a:extLst>
              <a:ext uri="{FF2B5EF4-FFF2-40B4-BE49-F238E27FC236}">
                <a16:creationId xmlns:a16="http://schemas.microsoft.com/office/drawing/2014/main" id="{4F5EFB41-7AD3-4519-95E7-416BFA1AECAB}"/>
              </a:ext>
            </a:extLst>
          </p:cNvPr>
          <p:cNvSpPr>
            <a:spLocks noGrp="1"/>
          </p:cNvSpPr>
          <p:nvPr>
            <p:ph type="sldNum" sz="quarter" idx="12"/>
          </p:nvPr>
        </p:nvSpPr>
        <p:spPr/>
        <p:txBody>
          <a:bodyPr/>
          <a:lstStyle/>
          <a:p>
            <a:fld id="{294A09A9-5501-47C1-A89A-A340965A2BE2}" type="slidenum">
              <a:rPr lang="en-US" smtClean="0"/>
              <a:t>‹#›</a:t>
            </a:fld>
            <a:endParaRPr lang="en-US" dirty="0"/>
          </a:p>
        </p:txBody>
      </p:sp>
      <p:sp>
        <p:nvSpPr>
          <p:cNvPr id="6" name="Rectangle 5">
            <a:extLst>
              <a:ext uri="{FF2B5EF4-FFF2-40B4-BE49-F238E27FC236}">
                <a16:creationId xmlns:a16="http://schemas.microsoft.com/office/drawing/2014/main" id="{858B0A9B-526A-4C0F-9112-3130C41A5DD8}"/>
              </a:ext>
            </a:extLst>
          </p:cNvPr>
          <p:cNvSpPr/>
          <p:nvPr userDrawn="1"/>
        </p:nvSpPr>
        <p:spPr>
          <a:xfrm>
            <a:off x="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0B472D-4A4C-4AF9-86F1-E43C02D1B18D}"/>
              </a:ext>
            </a:extLst>
          </p:cNvPr>
          <p:cNvSpPr/>
          <p:nvPr userDrawn="1"/>
        </p:nvSpPr>
        <p:spPr>
          <a:xfrm>
            <a:off x="4044950" y="7628569"/>
            <a:ext cx="4038600" cy="16459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5B530FA-24B1-40EC-A3FE-19C912C40F2C}"/>
              </a:ext>
            </a:extLst>
          </p:cNvPr>
          <p:cNvSpPr/>
          <p:nvPr userDrawn="1"/>
        </p:nvSpPr>
        <p:spPr>
          <a:xfrm>
            <a:off x="8115300" y="7628569"/>
            <a:ext cx="4038600"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39AFF2-4D18-4B42-A6B8-58FABF72093B}"/>
              </a:ext>
            </a:extLst>
          </p:cNvPr>
          <p:cNvSpPr/>
          <p:nvPr userDrawn="1"/>
        </p:nvSpPr>
        <p:spPr>
          <a:xfrm>
            <a:off x="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64E7FA2-CE13-4C5E-96C1-770D8B206A7A}"/>
              </a:ext>
            </a:extLst>
          </p:cNvPr>
          <p:cNvSpPr/>
          <p:nvPr userDrawn="1"/>
        </p:nvSpPr>
        <p:spPr>
          <a:xfrm>
            <a:off x="3048001" y="-984316"/>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67F1754-1A1C-4B4B-96CE-B31AB810622B}"/>
              </a:ext>
            </a:extLst>
          </p:cNvPr>
          <p:cNvSpPr/>
          <p:nvPr userDrawn="1"/>
        </p:nvSpPr>
        <p:spPr>
          <a:xfrm>
            <a:off x="6096000" y="-990138"/>
            <a:ext cx="3047999" cy="164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CA747AC-FBCD-401F-85D9-F585917BEF6B}"/>
              </a:ext>
            </a:extLst>
          </p:cNvPr>
          <p:cNvSpPr/>
          <p:nvPr userDrawn="1"/>
        </p:nvSpPr>
        <p:spPr>
          <a:xfrm>
            <a:off x="9143999" y="-989389"/>
            <a:ext cx="3047999" cy="164590"/>
          </a:xfrm>
          <a:prstGeom prst="rect">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467220-06E3-427A-B4D3-9B0030E09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943841-AE0F-41C9-97CC-D11B02495FE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5AEF53B-C85C-47DB-ADE4-C1D9FA682945}"/>
              </a:ext>
            </a:extLst>
          </p:cNvPr>
          <p:cNvSpPr>
            <a:spLocks noGrp="1"/>
          </p:cNvSpPr>
          <p:nvPr>
            <p:ph type="ftr" sz="quarter" idx="11"/>
          </p:nvPr>
        </p:nvSpPr>
        <p:spPr/>
        <p:txBody>
          <a:bodyPr/>
          <a:lstStyle/>
          <a:p>
            <a:r>
              <a:rPr lang="sv-SE"/>
              <a:t>Ann Vanner FCIAT, LFA, ARB, RIBA, FRSA </a:t>
            </a:r>
            <a:endParaRPr lang="en-US" dirty="0"/>
          </a:p>
        </p:txBody>
      </p:sp>
      <p:sp>
        <p:nvSpPr>
          <p:cNvPr id="7" name="Slide Number Placeholder 6">
            <a:extLst>
              <a:ext uri="{FF2B5EF4-FFF2-40B4-BE49-F238E27FC236}">
                <a16:creationId xmlns:a16="http://schemas.microsoft.com/office/drawing/2014/main" id="{DFD4FD38-14E5-4C36-B948-8BF3F794ED8C}"/>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093048-98A4-4EE6-A653-11BF380C726A}"/>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8DA4DA3-10C7-48A6-9B15-38222B8CAD42}"/>
              </a:ext>
            </a:extLst>
          </p:cNvPr>
          <p:cNvSpPr>
            <a:spLocks noGrp="1"/>
          </p:cNvSpPr>
          <p:nvPr>
            <p:ph type="ftr" sz="quarter" idx="11"/>
          </p:nvPr>
        </p:nvSpPr>
        <p:spPr/>
        <p:txBody>
          <a:bodyPr/>
          <a:lstStyle/>
          <a:p>
            <a:r>
              <a:rPr lang="sv-SE"/>
              <a:t>Ann Vanner FCIAT, LFA, ARB, RIBA, FRSA </a:t>
            </a:r>
            <a:endParaRPr lang="en-US" dirty="0"/>
          </a:p>
        </p:txBody>
      </p:sp>
      <p:sp>
        <p:nvSpPr>
          <p:cNvPr id="7" name="Slide Number Placeholder 6">
            <a:extLst>
              <a:ext uri="{FF2B5EF4-FFF2-40B4-BE49-F238E27FC236}">
                <a16:creationId xmlns:a16="http://schemas.microsoft.com/office/drawing/2014/main" id="{E584E7EE-5B3B-427E-9807-020AEF8C7662}"/>
              </a:ext>
            </a:extLst>
          </p:cNvPr>
          <p:cNvSpPr>
            <a:spLocks noGrp="1"/>
          </p:cNvSpPr>
          <p:nvPr>
            <p:ph type="sldNum" sz="quarter" idx="12"/>
          </p:nvPr>
        </p:nvSpPr>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435165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UCLan Title Off-White">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42254" y="2843933"/>
            <a:ext cx="5811236" cy="1551188"/>
          </a:xfrm>
        </p:spPr>
        <p:txBody>
          <a:bodyPr lIns="0" tIns="0" rIns="0" bIns="0" anchor="t" anchorCtr="0">
            <a:noAutofit/>
          </a:bodyPr>
          <a:lstStyle>
            <a:lvl1pPr algn="l">
              <a:lnSpc>
                <a:spcPct val="90000"/>
              </a:lnSpc>
              <a:defRPr sz="4267" b="1" i="0" baseline="0">
                <a:solidFill>
                  <a:srgbClr val="34516C"/>
                </a:solidFill>
                <a:latin typeface="Avenir Next LT Pro" panose="020B0504020202020204" pitchFamily="34" charset="0"/>
                <a:cs typeface="Avenir Next LT Pro" panose="020B0504020202020204" pitchFamily="34" charset="0"/>
              </a:defRPr>
            </a:lvl1pPr>
          </a:lstStyle>
          <a:p>
            <a:r>
              <a:rPr lang="en-US" dirty="0"/>
              <a:t>Presentation titles should be concise</a:t>
            </a:r>
          </a:p>
        </p:txBody>
      </p:sp>
      <p:sp>
        <p:nvSpPr>
          <p:cNvPr id="3" name="Subtitle 2"/>
          <p:cNvSpPr>
            <a:spLocks noGrp="1"/>
          </p:cNvSpPr>
          <p:nvPr>
            <p:ph type="subTitle" idx="1" hasCustomPrompt="1"/>
          </p:nvPr>
        </p:nvSpPr>
        <p:spPr>
          <a:xfrm>
            <a:off x="1542253" y="4395122"/>
            <a:ext cx="4869456" cy="970457"/>
          </a:xfrm>
        </p:spPr>
        <p:txBody>
          <a:bodyPr lIns="0" tIns="0" rIns="0" bIns="0" anchor="t" anchorCtr="0">
            <a:noAutofit/>
          </a:bodyPr>
          <a:lstStyle>
            <a:lvl1pPr marL="0" indent="0" algn="l">
              <a:lnSpc>
                <a:spcPct val="100000"/>
              </a:lnSpc>
              <a:buNone/>
              <a:defRPr sz="2400" baseline="0">
                <a:solidFill>
                  <a:srgbClr val="34516C"/>
                </a:solidFill>
                <a:latin typeface="Avenir Next LT Pro" panose="020B0504020202020204" pitchFamily="34" charset="0"/>
                <a:cs typeface="Avenir Next LT Pro" panose="020B050402020202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subtitles should support the main title</a:t>
            </a:r>
          </a:p>
        </p:txBody>
      </p:sp>
      <p:sp>
        <p:nvSpPr>
          <p:cNvPr id="8" name="TextBox 7"/>
          <p:cNvSpPr txBox="1"/>
          <p:nvPr userDrawn="1"/>
        </p:nvSpPr>
        <p:spPr>
          <a:xfrm>
            <a:off x="1542253" y="6022007"/>
            <a:ext cx="5298699" cy="492443"/>
          </a:xfrm>
          <a:prstGeom prst="rect">
            <a:avLst/>
          </a:prstGeom>
          <a:noFill/>
        </p:spPr>
        <p:txBody>
          <a:bodyPr wrap="square" lIns="0" tIns="0" rIns="0" bIns="0" rtlCol="0">
            <a:noAutofit/>
          </a:bodyPr>
          <a:lstStyle/>
          <a:p>
            <a:r>
              <a:rPr lang="en-US" sz="1533" dirty="0">
                <a:solidFill>
                  <a:srgbClr val="34516C"/>
                </a:solidFill>
                <a:latin typeface="Avenir Next Medium"/>
                <a:cs typeface="Avenir Next Medium"/>
              </a:rPr>
              <a:t>Where opportunity creates success</a:t>
            </a:r>
          </a:p>
        </p:txBody>
      </p:sp>
      <p:pic>
        <p:nvPicPr>
          <p:cNvPr id="7" name="Picture 6"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4526" y="628717"/>
            <a:ext cx="3659471" cy="1188308"/>
          </a:xfrm>
          <a:prstGeom prst="rect">
            <a:avLst/>
          </a:prstGeom>
        </p:spPr>
      </p:pic>
    </p:spTree>
    <p:extLst>
      <p:ext uri="{BB962C8B-B14F-4D97-AF65-F5344CB8AC3E}">
        <p14:creationId xmlns:p14="http://schemas.microsoft.com/office/powerpoint/2010/main" val="2013856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endParaRPr lang="en-US" dirty="0"/>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1730548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hart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r>
              <a:rPr lang="en-US"/>
              <a:t>3/1/20XX</a:t>
            </a:r>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52512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dirty="0"/>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lvl1pPr>
              <a:defRPr>
                <a:solidFill>
                  <a:schemeClr val="bg1"/>
                </a:solidFill>
              </a:defRPr>
            </a:lvl1p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lvl1pPr>
              <a:defRPr>
                <a:solidFill>
                  <a:schemeClr val="bg1"/>
                </a:solidFill>
              </a:defRPr>
            </a:lvl1pPr>
          </a:lstStyle>
          <a:p>
            <a:fld id="{CB1E4CB7-CB13-4810-BF18-BE31AFC64F93}" type="slidenum">
              <a:rPr lang="en-US" smtClean="0"/>
              <a:pPr/>
              <a:t>‹#›</a:t>
            </a:fld>
            <a:endParaRPr lang="en-US"/>
          </a:p>
        </p:txBody>
      </p:sp>
    </p:spTree>
    <p:extLst>
      <p:ext uri="{BB962C8B-B14F-4D97-AF65-F5344CB8AC3E}">
        <p14:creationId xmlns:p14="http://schemas.microsoft.com/office/powerpoint/2010/main" val="2822526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29" name="Picture Placeholder 28">
            <a:extLst>
              <a:ext uri="{FF2B5EF4-FFF2-40B4-BE49-F238E27FC236}">
                <a16:creationId xmlns:a16="http://schemas.microsoft.com/office/drawing/2014/main" id="{26E6BD11-82A7-4729-AD05-B0676F9B1F5F}"/>
              </a:ext>
            </a:extLst>
          </p:cNvPr>
          <p:cNvSpPr>
            <a:spLocks noGrp="1"/>
          </p:cNvSpPr>
          <p:nvPr>
            <p:ph type="pic" sz="quarter" idx="21"/>
          </p:nvPr>
        </p:nvSpPr>
        <p:spPr>
          <a:xfrm>
            <a:off x="1504950" y="2861595"/>
            <a:ext cx="1828800" cy="1993392"/>
          </a:xfrm>
          <a:solidFill>
            <a:schemeClr val="accent6"/>
          </a:solidFill>
        </p:spPr>
        <p:txBody>
          <a:bodyPr/>
          <a:lstStyle/>
          <a:p>
            <a:r>
              <a:rPr lang="en-US"/>
              <a:t>Click icon to add picture</a:t>
            </a:r>
          </a:p>
        </p:txBody>
      </p:sp>
      <p:sp>
        <p:nvSpPr>
          <p:cNvPr id="19" name="Text Placeholder 18">
            <a:extLst>
              <a:ext uri="{FF2B5EF4-FFF2-40B4-BE49-F238E27FC236}">
                <a16:creationId xmlns:a16="http://schemas.microsoft.com/office/drawing/2014/main" id="{6E08135B-D6D5-401C-B151-CDCB20550F16}"/>
              </a:ext>
            </a:extLst>
          </p:cNvPr>
          <p:cNvSpPr>
            <a:spLocks noGrp="1"/>
          </p:cNvSpPr>
          <p:nvPr>
            <p:ph type="body" sz="quarter" idx="13" hasCustomPrompt="1"/>
          </p:nvPr>
        </p:nvSpPr>
        <p:spPr>
          <a:xfrm>
            <a:off x="1508760"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1" name="Text Placeholder 20">
            <a:extLst>
              <a:ext uri="{FF2B5EF4-FFF2-40B4-BE49-F238E27FC236}">
                <a16:creationId xmlns:a16="http://schemas.microsoft.com/office/drawing/2014/main" id="{FA587696-63FF-4232-8879-488DFE1C31EA}"/>
              </a:ext>
            </a:extLst>
          </p:cNvPr>
          <p:cNvSpPr>
            <a:spLocks noGrp="1"/>
          </p:cNvSpPr>
          <p:nvPr>
            <p:ph type="body" sz="quarter" idx="14" hasCustomPrompt="1"/>
          </p:nvPr>
        </p:nvSpPr>
        <p:spPr>
          <a:xfrm>
            <a:off x="1504950"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0" name="Picture Placeholder 28">
            <a:extLst>
              <a:ext uri="{FF2B5EF4-FFF2-40B4-BE49-F238E27FC236}">
                <a16:creationId xmlns:a16="http://schemas.microsoft.com/office/drawing/2014/main" id="{96507A97-E180-468F-B641-141DBA738642}"/>
              </a:ext>
            </a:extLst>
          </p:cNvPr>
          <p:cNvSpPr>
            <a:spLocks noGrp="1"/>
          </p:cNvSpPr>
          <p:nvPr>
            <p:ph type="pic" sz="quarter" idx="22"/>
          </p:nvPr>
        </p:nvSpPr>
        <p:spPr>
          <a:xfrm>
            <a:off x="3953511" y="2861595"/>
            <a:ext cx="1828800" cy="1993392"/>
          </a:xfrm>
          <a:solidFill>
            <a:schemeClr val="accent6"/>
          </a:solidFill>
        </p:spPr>
        <p:txBody>
          <a:bodyPr/>
          <a:lstStyle/>
          <a:p>
            <a:r>
              <a:rPr lang="en-US"/>
              <a:t>Click icon to add picture</a:t>
            </a:r>
          </a:p>
        </p:txBody>
      </p:sp>
      <p:sp>
        <p:nvSpPr>
          <p:cNvPr id="22" name="Text Placeholder 18">
            <a:extLst>
              <a:ext uri="{FF2B5EF4-FFF2-40B4-BE49-F238E27FC236}">
                <a16:creationId xmlns:a16="http://schemas.microsoft.com/office/drawing/2014/main" id="{49BB8F01-AE51-4455-BE0F-8972415A0C06}"/>
              </a:ext>
            </a:extLst>
          </p:cNvPr>
          <p:cNvSpPr>
            <a:spLocks noGrp="1"/>
          </p:cNvSpPr>
          <p:nvPr>
            <p:ph type="body" sz="quarter" idx="15" hasCustomPrompt="1"/>
          </p:nvPr>
        </p:nvSpPr>
        <p:spPr>
          <a:xfrm>
            <a:off x="3942757" y="4854889"/>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3" name="Text Placeholder 20">
            <a:extLst>
              <a:ext uri="{FF2B5EF4-FFF2-40B4-BE49-F238E27FC236}">
                <a16:creationId xmlns:a16="http://schemas.microsoft.com/office/drawing/2014/main" id="{759D2442-D209-4F87-9F2C-19D73A2412D4}"/>
              </a:ext>
            </a:extLst>
          </p:cNvPr>
          <p:cNvSpPr>
            <a:spLocks noGrp="1"/>
          </p:cNvSpPr>
          <p:nvPr>
            <p:ph type="body" sz="quarter" idx="16" hasCustomPrompt="1"/>
          </p:nvPr>
        </p:nvSpPr>
        <p:spPr>
          <a:xfrm>
            <a:off x="3942757" y="5462491"/>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1" name="Picture Placeholder 28">
            <a:extLst>
              <a:ext uri="{FF2B5EF4-FFF2-40B4-BE49-F238E27FC236}">
                <a16:creationId xmlns:a16="http://schemas.microsoft.com/office/drawing/2014/main" id="{A850442C-9915-406C-83D9-8EBE8AD3C243}"/>
              </a:ext>
            </a:extLst>
          </p:cNvPr>
          <p:cNvSpPr>
            <a:spLocks noGrp="1"/>
          </p:cNvSpPr>
          <p:nvPr>
            <p:ph type="pic" sz="quarter" idx="23"/>
          </p:nvPr>
        </p:nvSpPr>
        <p:spPr>
          <a:xfrm>
            <a:off x="6391656" y="2861595"/>
            <a:ext cx="1828800" cy="1993392"/>
          </a:xfrm>
          <a:solidFill>
            <a:schemeClr val="accent6"/>
          </a:solidFill>
        </p:spPr>
        <p:txBody>
          <a:bodyPr/>
          <a:lstStyle/>
          <a:p>
            <a:r>
              <a:rPr lang="en-US"/>
              <a:t>Click icon to add picture</a:t>
            </a:r>
          </a:p>
        </p:txBody>
      </p:sp>
      <p:sp>
        <p:nvSpPr>
          <p:cNvPr id="24" name="Text Placeholder 18">
            <a:extLst>
              <a:ext uri="{FF2B5EF4-FFF2-40B4-BE49-F238E27FC236}">
                <a16:creationId xmlns:a16="http://schemas.microsoft.com/office/drawing/2014/main" id="{A596F3D1-5D97-4111-B3D6-FE37290A6B3D}"/>
              </a:ext>
            </a:extLst>
          </p:cNvPr>
          <p:cNvSpPr>
            <a:spLocks noGrp="1"/>
          </p:cNvSpPr>
          <p:nvPr>
            <p:ph type="body" sz="quarter" idx="17" hasCustomPrompt="1"/>
          </p:nvPr>
        </p:nvSpPr>
        <p:spPr>
          <a:xfrm>
            <a:off x="6391656" y="4855464"/>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5" name="Text Placeholder 20">
            <a:extLst>
              <a:ext uri="{FF2B5EF4-FFF2-40B4-BE49-F238E27FC236}">
                <a16:creationId xmlns:a16="http://schemas.microsoft.com/office/drawing/2014/main" id="{2D25C272-C21E-4078-818F-B12E10F1827C}"/>
              </a:ext>
            </a:extLst>
          </p:cNvPr>
          <p:cNvSpPr>
            <a:spLocks noGrp="1"/>
          </p:cNvSpPr>
          <p:nvPr>
            <p:ph type="body" sz="quarter" idx="18" hasCustomPrompt="1"/>
          </p:nvPr>
        </p:nvSpPr>
        <p:spPr>
          <a:xfrm>
            <a:off x="6391656" y="5468112"/>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32" name="Picture Placeholder 28">
            <a:extLst>
              <a:ext uri="{FF2B5EF4-FFF2-40B4-BE49-F238E27FC236}">
                <a16:creationId xmlns:a16="http://schemas.microsoft.com/office/drawing/2014/main" id="{05393806-4E48-45A2-8BD7-0BA36566F3CC}"/>
              </a:ext>
            </a:extLst>
          </p:cNvPr>
          <p:cNvSpPr>
            <a:spLocks noGrp="1"/>
          </p:cNvSpPr>
          <p:nvPr>
            <p:ph type="pic" sz="quarter" idx="24"/>
          </p:nvPr>
        </p:nvSpPr>
        <p:spPr>
          <a:xfrm>
            <a:off x="8833104" y="2862072"/>
            <a:ext cx="1828800" cy="1993392"/>
          </a:xfrm>
          <a:solidFill>
            <a:schemeClr val="accent6"/>
          </a:solidFill>
        </p:spPr>
        <p:txBody>
          <a:bodyPr/>
          <a:lstStyle/>
          <a:p>
            <a:r>
              <a:rPr lang="en-US"/>
              <a:t>Click icon to add picture</a:t>
            </a:r>
          </a:p>
        </p:txBody>
      </p:sp>
      <p:sp>
        <p:nvSpPr>
          <p:cNvPr id="26" name="Text Placeholder 18">
            <a:extLst>
              <a:ext uri="{FF2B5EF4-FFF2-40B4-BE49-F238E27FC236}">
                <a16:creationId xmlns:a16="http://schemas.microsoft.com/office/drawing/2014/main" id="{DD19656C-C87E-4938-A66D-D6836DBC653A}"/>
              </a:ext>
            </a:extLst>
          </p:cNvPr>
          <p:cNvSpPr>
            <a:spLocks noGrp="1"/>
          </p:cNvSpPr>
          <p:nvPr>
            <p:ph type="body" sz="quarter" idx="19" hasCustomPrompt="1"/>
          </p:nvPr>
        </p:nvSpPr>
        <p:spPr>
          <a:xfrm>
            <a:off x="8825653" y="4855651"/>
            <a:ext cx="1828800" cy="594360"/>
          </a:xfrm>
        </p:spPr>
        <p:txBody>
          <a:bodyPr anchor="b" anchorCtr="0">
            <a:normAutofit/>
          </a:bodyPr>
          <a:lstStyle>
            <a:lvl1pPr marL="0" indent="0">
              <a:buNone/>
              <a:defRPr sz="2000" b="1">
                <a:latin typeface="+mj-lt"/>
              </a:defRPr>
            </a:lvl1pPr>
            <a:lvl2pPr marL="365760" indent="0">
              <a:buFont typeface="Arial" panose="020B0604020202020204" pitchFamily="34" charset="0"/>
              <a:buNone/>
              <a:defRPr/>
            </a:lvl2pPr>
            <a:lvl3pPr marL="365760" indent="0">
              <a:buNone/>
              <a:defRPr/>
            </a:lvl3pPr>
            <a:lvl4pPr marL="640080" indent="0">
              <a:buFont typeface="Arial" panose="020B0604020202020204" pitchFamily="34" charset="0"/>
              <a:buNone/>
              <a:defRPr/>
            </a:lvl4pPr>
            <a:lvl5pPr marL="612648" indent="0">
              <a:buNone/>
              <a:defRPr/>
            </a:lvl5pPr>
          </a:lstStyle>
          <a:p>
            <a:pPr lvl="0"/>
            <a:r>
              <a:rPr lang="en-US" dirty="0"/>
              <a:t>Name</a:t>
            </a:r>
          </a:p>
        </p:txBody>
      </p:sp>
      <p:sp>
        <p:nvSpPr>
          <p:cNvPr id="27" name="Text Placeholder 20">
            <a:extLst>
              <a:ext uri="{FF2B5EF4-FFF2-40B4-BE49-F238E27FC236}">
                <a16:creationId xmlns:a16="http://schemas.microsoft.com/office/drawing/2014/main" id="{DF55E1E1-7FB8-465C-B720-E39D43FFECC8}"/>
              </a:ext>
            </a:extLst>
          </p:cNvPr>
          <p:cNvSpPr>
            <a:spLocks noGrp="1"/>
          </p:cNvSpPr>
          <p:nvPr>
            <p:ph type="body" sz="quarter" idx="20" hasCustomPrompt="1"/>
          </p:nvPr>
        </p:nvSpPr>
        <p:spPr>
          <a:xfrm>
            <a:off x="8825653" y="5468299"/>
            <a:ext cx="1828800" cy="594360"/>
          </a:xfrm>
        </p:spPr>
        <p:txBody>
          <a:bodyPr>
            <a:noAutofit/>
          </a:bodyPr>
          <a:lstStyle>
            <a:lvl1pPr marL="0" indent="0">
              <a:buNone/>
              <a:defRPr sz="1600"/>
            </a:lvl1pPr>
            <a:lvl2pPr marL="365760" indent="0">
              <a:buFont typeface="Arial" panose="020B0604020202020204" pitchFamily="34" charset="0"/>
              <a:buNone/>
              <a:defRPr sz="1600"/>
            </a:lvl2pPr>
            <a:lvl3pPr marL="365760" indent="0">
              <a:buNone/>
              <a:defRPr sz="1600"/>
            </a:lvl3pPr>
            <a:lvl4pPr marL="640080" indent="0">
              <a:buFont typeface="Arial" panose="020B0604020202020204" pitchFamily="34" charset="0"/>
              <a:buNone/>
              <a:defRPr sz="1600"/>
            </a:lvl4pPr>
            <a:lvl5pPr marL="612648" indent="0">
              <a:buNone/>
              <a:defRPr sz="1600"/>
            </a:lvl5pPr>
          </a:lstStyle>
          <a:p>
            <a:pPr lvl="0"/>
            <a:r>
              <a:rPr lang="en-US" dirty="0"/>
              <a:t>Title</a:t>
            </a:r>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986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10" name="Content Placeholder 9">
            <a:extLst>
              <a:ext uri="{FF2B5EF4-FFF2-40B4-BE49-F238E27FC236}">
                <a16:creationId xmlns:a16="http://schemas.microsoft.com/office/drawing/2014/main" id="{B0FFFD15-4D1A-45CA-9374-373A700D366B}"/>
              </a:ext>
            </a:extLst>
          </p:cNvPr>
          <p:cNvSpPr>
            <a:spLocks noGrp="1"/>
          </p:cNvSpPr>
          <p:nvPr>
            <p:ph sz="quarter" idx="13"/>
          </p:nvPr>
        </p:nvSpPr>
        <p:spPr>
          <a:xfrm>
            <a:off x="838200" y="2181225"/>
            <a:ext cx="10515600" cy="3876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r>
              <a:rPr lang="en-US"/>
              <a:t>3/1/20XX</a:t>
            </a:r>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31837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2 column (comparison 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a:xfrm>
            <a:off x="1517904" y="1517904"/>
            <a:ext cx="9144000" cy="78714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69671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397337"/>
            <a:ext cx="4334256" cy="2449645"/>
          </a:xfrm>
        </p:spPr>
        <p:txBody>
          <a:bodyPr>
            <a:norm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802833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r>
              <a:rPr lang="en-US"/>
              <a:t>3/1/20XX</a:t>
            </a:r>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r>
              <a:rPr lang="en-US" sz="1000"/>
              <a:t>Sample footer text</a:t>
            </a:r>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665" r:id="rId3"/>
    <p:sldLayoutId id="2147483695" r:id="rId4"/>
    <p:sldLayoutId id="2147483650" r:id="rId5"/>
    <p:sldLayoutId id="2147483696" r:id="rId6"/>
    <p:sldLayoutId id="2147483669" r:id="rId7"/>
    <p:sldLayoutId id="2147483694" r:id="rId8"/>
    <p:sldLayoutId id="2147483701" r:id="rId9"/>
    <p:sldLayoutId id="2147483693" r:id="rId10"/>
    <p:sldLayoutId id="2147483697" r:id="rId11"/>
    <p:sldLayoutId id="2147483698" r:id="rId12"/>
  </p:sldLayoutIdLst>
  <p:hf hdr="0"/>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41248" y="381000"/>
            <a:ext cx="109728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41248"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lumMod val="50000"/>
                  </a:schemeClr>
                </a:solidFill>
              </a:defRPr>
            </a:lvl1pPr>
          </a:lstStyle>
          <a:p>
            <a:r>
              <a:rPr lang="sv-SE"/>
              <a:t>Ann Vanner FCIAT, LFA, ARB, RIBA, FRSA </a:t>
            </a:r>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70" r:id="rId3"/>
    <p:sldLayoutId id="2147483651" r:id="rId4"/>
    <p:sldLayoutId id="2147483654" r:id="rId5"/>
    <p:sldLayoutId id="2147483673" r:id="rId6"/>
    <p:sldLayoutId id="2147483663" r:id="rId7"/>
    <p:sldLayoutId id="2147483667" r:id="rId8"/>
    <p:sldLayoutId id="2147483664" r:id="rId9"/>
    <p:sldLayoutId id="2147483671" r:id="rId10"/>
    <p:sldLayoutId id="2147483672" r:id="rId11"/>
    <p:sldLayoutId id="2147483662" r:id="rId12"/>
    <p:sldLayoutId id="2147483666" r:id="rId13"/>
    <p:sldLayoutId id="2147483660" r:id="rId14"/>
    <p:sldLayoutId id="2147483661" r:id="rId15"/>
    <p:sldLayoutId id="2147483652" r:id="rId16"/>
    <p:sldLayoutId id="2147483653" r:id="rId17"/>
    <p:sldLayoutId id="2147483655" r:id="rId18"/>
    <p:sldLayoutId id="2147483656" r:id="rId19"/>
    <p:sldLayoutId id="2147483657" r:id="rId20"/>
    <p:sldLayoutId id="2147483691" r:id="rId21"/>
  </p:sldLayoutIdLst>
  <p:hf sldNum="0" hdr="0" dt="0"/>
  <p:txStyles>
    <p:titleStyle>
      <a:lvl1pPr algn="l" defTabSz="914400" rtl="0" eaLnBrk="1" latinLnBrk="0" hangingPunct="1">
        <a:lnSpc>
          <a:spcPct val="90000"/>
        </a:lnSpc>
        <a:spcBef>
          <a:spcPct val="0"/>
        </a:spcBef>
        <a:buNone/>
        <a:defRPr sz="3000" kern="1200" cap="all" spc="30" baseline="0">
          <a:solidFill>
            <a:schemeClr val="tx1">
              <a:lumMod val="75000"/>
              <a:lumOff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528">
          <p15:clr>
            <a:srgbClr val="547EBF"/>
          </p15:clr>
        </p15:guide>
        <p15:guide id="4" orient="horz" pos="240">
          <p15:clr>
            <a:srgbClr val="547EBF"/>
          </p15:clr>
        </p15:guide>
        <p15:guide id="5" pos="7152">
          <p15:clr>
            <a:srgbClr val="547EBF"/>
          </p15:clr>
        </p15:guide>
        <p15:guide id="6" orient="horz" pos="4080">
          <p15:clr>
            <a:srgbClr val="547EBF"/>
          </p15:clr>
        </p15:guide>
        <p15:guide id="10" pos="1920">
          <p15:clr>
            <a:srgbClr val="547EBF"/>
          </p15:clr>
        </p15:guide>
        <p15:guide id="12" pos="5736">
          <p15:clr>
            <a:srgbClr val="547EBF"/>
          </p15:clr>
        </p15:guide>
        <p15:guide id="15" pos="5112">
          <p15:clr>
            <a:srgbClr val="9FCC3B"/>
          </p15:clr>
        </p15:guide>
        <p15:guide id="16" pos="2544">
          <p15:clr>
            <a:srgbClr val="9FCC3B"/>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0.jpeg"/><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2.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43.jpeg"/><Relationship Id="rId4" Type="http://schemas.openxmlformats.org/officeDocument/2006/relationships/image" Target="../media/image38.png"/><Relationship Id="rId9"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2.jpe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47.jpeg"/><Relationship Id="rId4" Type="http://schemas.openxmlformats.org/officeDocument/2006/relationships/image" Target="../media/image38.png"/><Relationship Id="rId9"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3.jpe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9.jpe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hyperlink" Target="http://www.ann-vanner.co.uk/" TargetMode="External"/><Relationship Id="rId2" Type="http://schemas.openxmlformats.org/officeDocument/2006/relationships/hyperlink" Target="https://www.linkedin.com/in/ann-vanner/" TargetMode="External"/><Relationship Id="rId1" Type="http://schemas.openxmlformats.org/officeDocument/2006/relationships/slideLayout" Target="../slideLayouts/slideLayout26.xml"/><Relationship Id="rId5" Type="http://schemas.openxmlformats.org/officeDocument/2006/relationships/image" Target="../media/image66.jpg"/><Relationship Id="rId4" Type="http://schemas.openxmlformats.org/officeDocument/2006/relationships/hyperlink" Target="mailto:ann@studio-perfectus.co.uk"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49306479-8C4D-4E4A-A330-DFC80A8A01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1EC502BD-3766-4D83-94CC-391A4CD4E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Plant by sofa set">
            <a:extLst>
              <a:ext uri="{FF2B5EF4-FFF2-40B4-BE49-F238E27FC236}">
                <a16:creationId xmlns:a16="http://schemas.microsoft.com/office/drawing/2014/main" id="{1B04B052-E6DF-4BF0-8FE7-9B077DDAB09E}"/>
              </a:ext>
            </a:extLst>
          </p:cNvPr>
          <p:cNvPicPr>
            <a:picLocks noGrp="1" noChangeAspect="1"/>
          </p:cNvPicPr>
          <p:nvPr>
            <p:ph type="pic" sz="quarter" idx="13"/>
          </p:nvPr>
        </p:nvPicPr>
        <p:blipFill rotWithShape="1">
          <a:blip r:embed="rId2"/>
          <a:srcRect t="12747" b="2983"/>
          <a:stretch/>
        </p:blipFill>
        <p:spPr>
          <a:xfrm>
            <a:off x="20" y="10"/>
            <a:ext cx="12191977" cy="6857990"/>
          </a:xfrm>
          <a:prstGeom prst="rect">
            <a:avLst/>
          </a:prstGeom>
        </p:spPr>
      </p:pic>
      <p:sp>
        <p:nvSpPr>
          <p:cNvPr id="22" name="Rectangle 21">
            <a:extLst>
              <a:ext uri="{FF2B5EF4-FFF2-40B4-BE49-F238E27FC236}">
                <a16:creationId xmlns:a16="http://schemas.microsoft.com/office/drawing/2014/main" id="{2867CC89-052A-4B89-A1FF-972E522C6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425EA5-DA2A-4F5D-9C8A-A8DD11EE97C3}"/>
              </a:ext>
            </a:extLst>
          </p:cNvPr>
          <p:cNvSpPr>
            <a:spLocks noGrp="1"/>
          </p:cNvSpPr>
          <p:nvPr>
            <p:ph type="ctrTitle"/>
          </p:nvPr>
        </p:nvSpPr>
        <p:spPr>
          <a:xfrm>
            <a:off x="758952" y="4533715"/>
            <a:ext cx="10668000" cy="1775010"/>
          </a:xfrm>
        </p:spPr>
        <p:txBody>
          <a:bodyPr vert="horz" lIns="91440" tIns="45720" rIns="91440" bIns="45720" rtlCol="0" anchor="b">
            <a:normAutofit fontScale="90000"/>
          </a:bodyPr>
          <a:lstStyle/>
          <a:p>
            <a:r>
              <a:rPr lang="en-US" sz="5600" dirty="0">
                <a:solidFill>
                  <a:schemeClr val="bg1"/>
                </a:solidFill>
                <a:latin typeface="Gill Sans MT"/>
              </a:rPr>
              <a:t>Warm Homes – What we can do to keep heat in, moisture at bay and have good air quality</a:t>
            </a:r>
            <a:br>
              <a:rPr lang="en-US" sz="5600" dirty="0">
                <a:solidFill>
                  <a:schemeClr val="bg1"/>
                </a:solidFill>
                <a:latin typeface="Gill Sans MT" panose="020B0502020104020203" pitchFamily="34" charset="0"/>
              </a:rPr>
            </a:br>
            <a:endParaRPr lang="en-US" sz="5600" dirty="0">
              <a:solidFill>
                <a:schemeClr val="bg1"/>
              </a:solidFill>
              <a:latin typeface="Gill Sans MT" panose="020B0502020104020203" pitchFamily="34" charset="0"/>
            </a:endParaRPr>
          </a:p>
        </p:txBody>
      </p:sp>
      <p:sp>
        <p:nvSpPr>
          <p:cNvPr id="12" name="Footer Placeholder 11">
            <a:extLst>
              <a:ext uri="{FF2B5EF4-FFF2-40B4-BE49-F238E27FC236}">
                <a16:creationId xmlns:a16="http://schemas.microsoft.com/office/drawing/2014/main" id="{7A208888-C00D-4C50-A30C-E6FCAB5FA59A}"/>
              </a:ext>
            </a:extLst>
          </p:cNvPr>
          <p:cNvSpPr>
            <a:spLocks noGrp="1"/>
          </p:cNvSpPr>
          <p:nvPr>
            <p:ph type="ftr" sz="quarter" idx="11"/>
          </p:nvPr>
        </p:nvSpPr>
        <p:spPr>
          <a:xfrm>
            <a:off x="758952" y="5836800"/>
            <a:ext cx="6711048" cy="929125"/>
          </a:xfrm>
        </p:spPr>
        <p:txBody>
          <a:bodyPr vert="horz" lIns="91440" tIns="45720" rIns="91440" bIns="45720" rtlCol="0" anchor="ctr">
            <a:noAutofit/>
          </a:bodyPr>
          <a:lstStyle/>
          <a:p>
            <a:pPr>
              <a:lnSpc>
                <a:spcPct val="90000"/>
              </a:lnSpc>
              <a:spcBef>
                <a:spcPts val="1000"/>
              </a:spcBef>
            </a:pPr>
            <a:r>
              <a:rPr lang="en-US" sz="1400" b="1" kern="1200" dirty="0">
                <a:ea typeface="+mn-lt"/>
                <a:cs typeface="+mn-lt"/>
              </a:rPr>
              <a:t>Ann Vanner</a:t>
            </a:r>
            <a:endParaRPr lang="en-US" sz="1400"/>
          </a:p>
          <a:p>
            <a:pPr>
              <a:lnSpc>
                <a:spcPct val="90000"/>
              </a:lnSpc>
              <a:spcBef>
                <a:spcPts val="1000"/>
              </a:spcBef>
            </a:pPr>
            <a:r>
              <a:rPr lang="en-GB" dirty="0">
                <a:ea typeface="+mn-lt"/>
                <a:cs typeface="+mn-lt"/>
              </a:rPr>
              <a:t>LFA.</a:t>
            </a:r>
            <a:r>
              <a:rPr lang="en-GB" kern="1200" dirty="0">
                <a:ea typeface="+mn-lt"/>
                <a:cs typeface="+mn-lt"/>
              </a:rPr>
              <a:t> FCIAT</a:t>
            </a:r>
            <a:r>
              <a:rPr lang="en-GB" dirty="0">
                <a:ea typeface="+mn-lt"/>
                <a:cs typeface="+mn-lt"/>
              </a:rPr>
              <a:t>. SFHEA. RIBA. </a:t>
            </a:r>
            <a:r>
              <a:rPr lang="en-GB" kern="1200" dirty="0">
                <a:ea typeface="+mn-lt"/>
                <a:cs typeface="+mn-lt"/>
              </a:rPr>
              <a:t>ARB</a:t>
            </a:r>
            <a:r>
              <a:rPr lang="en-US" dirty="0">
                <a:ea typeface="+mn-lt"/>
                <a:cs typeface="+mn-lt"/>
              </a:rPr>
              <a:t>. FRSA</a:t>
            </a:r>
            <a:endParaRPr lang="en-US"/>
          </a:p>
        </p:txBody>
      </p:sp>
      <p:sp>
        <p:nvSpPr>
          <p:cNvPr id="11" name="Date Placeholder 10">
            <a:extLst>
              <a:ext uri="{FF2B5EF4-FFF2-40B4-BE49-F238E27FC236}">
                <a16:creationId xmlns:a16="http://schemas.microsoft.com/office/drawing/2014/main" id="{4104F275-9E95-47DD-859C-DF128F4F68E4}"/>
              </a:ext>
            </a:extLst>
          </p:cNvPr>
          <p:cNvSpPr>
            <a:spLocks noGrp="1"/>
          </p:cNvSpPr>
          <p:nvPr>
            <p:ph type="dt" sz="half" idx="10"/>
          </p:nvPr>
        </p:nvSpPr>
        <p:spPr>
          <a:xfrm>
            <a:off x="8805672" y="6400800"/>
            <a:ext cx="1865376" cy="365125"/>
          </a:xfrm>
        </p:spPr>
        <p:txBody>
          <a:bodyPr vert="horz" lIns="91440" tIns="45720" rIns="91440" bIns="45720" rtlCol="0" anchor="ctr">
            <a:normAutofit/>
          </a:bodyPr>
          <a:lstStyle/>
          <a:p>
            <a:pPr>
              <a:spcAft>
                <a:spcPts val="600"/>
              </a:spcAft>
            </a:pPr>
            <a:r>
              <a:rPr lang="en-US">
                <a:solidFill>
                  <a:srgbClr val="FFFFFF"/>
                </a:solidFill>
              </a:rPr>
              <a:t>3/1/20XX</a:t>
            </a:r>
          </a:p>
        </p:txBody>
      </p:sp>
      <p:sp>
        <p:nvSpPr>
          <p:cNvPr id="13" name="Slide Number Placeholder 12">
            <a:extLst>
              <a:ext uri="{FF2B5EF4-FFF2-40B4-BE49-F238E27FC236}">
                <a16:creationId xmlns:a16="http://schemas.microsoft.com/office/drawing/2014/main" id="{48AF2CAF-4D8D-43C4-8EC0-040A1E489120}"/>
              </a:ext>
            </a:extLst>
          </p:cNvPr>
          <p:cNvSpPr>
            <a:spLocks noGrp="1"/>
          </p:cNvSpPr>
          <p:nvPr>
            <p:ph type="sldNum" sz="quarter" idx="12"/>
          </p:nvPr>
        </p:nvSpPr>
        <p:spPr>
          <a:xfrm>
            <a:off x="10899648" y="6400800"/>
            <a:ext cx="530352" cy="365125"/>
          </a:xfrm>
        </p:spPr>
        <p:txBody>
          <a:bodyPr vert="horz" lIns="91440" tIns="45720" rIns="91440" bIns="45720" rtlCol="0" anchor="ctr">
            <a:normAutofit/>
          </a:bodyPr>
          <a:lstStyle/>
          <a:p>
            <a:pPr>
              <a:spcAft>
                <a:spcPts val="600"/>
              </a:spcAft>
            </a:pPr>
            <a:fld id="{CB1E4CB7-CB13-4810-BF18-BE31AFC64F93}" type="slidenum">
              <a:rPr lang="en-US">
                <a:solidFill>
                  <a:srgbClr val="FFFFFF"/>
                </a:solidFill>
              </a:rPr>
              <a:pPr>
                <a:spcAft>
                  <a:spcPts val="600"/>
                </a:spcAft>
              </a:pPr>
              <a:t>1</a:t>
            </a:fld>
            <a:endParaRPr lang="en-US">
              <a:solidFill>
                <a:srgbClr val="FFFFFF"/>
              </a:solidFill>
            </a:endParaRPr>
          </a:p>
        </p:txBody>
      </p:sp>
    </p:spTree>
    <p:extLst>
      <p:ext uri="{BB962C8B-B14F-4D97-AF65-F5344CB8AC3E}">
        <p14:creationId xmlns:p14="http://schemas.microsoft.com/office/powerpoint/2010/main" val="12408467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EF7656-A78E-4065-BA35-82DF8A5D175E}"/>
              </a:ext>
            </a:extLst>
          </p:cNvPr>
          <p:cNvSpPr>
            <a:spLocks noGrp="1"/>
          </p:cNvSpPr>
          <p:nvPr>
            <p:ph type="title"/>
          </p:nvPr>
        </p:nvSpPr>
        <p:spPr>
          <a:xfrm>
            <a:off x="6784848" y="196644"/>
            <a:ext cx="4709160" cy="1673352"/>
          </a:xfrm>
        </p:spPr>
        <p:txBody>
          <a:bodyPr anchor="b">
            <a:normAutofit/>
          </a:bodyPr>
          <a:lstStyle/>
          <a:p>
            <a:r>
              <a:rPr lang="en-US" b="1" cap="none" dirty="0">
                <a:solidFill>
                  <a:schemeClr val="tx1"/>
                </a:solidFill>
              </a:rPr>
              <a:t>About our housing stock.</a:t>
            </a:r>
          </a:p>
        </p:txBody>
      </p:sp>
      <p:sp>
        <p:nvSpPr>
          <p:cNvPr id="50" name="Footer Placeholder 49">
            <a:extLst>
              <a:ext uri="{FF2B5EF4-FFF2-40B4-BE49-F238E27FC236}">
                <a16:creationId xmlns:a16="http://schemas.microsoft.com/office/drawing/2014/main" id="{4FA2B25F-A2C4-4D59-B248-DB84C0671426}"/>
              </a:ext>
            </a:extLst>
          </p:cNvPr>
          <p:cNvSpPr>
            <a:spLocks noGrp="1"/>
          </p:cNvSpPr>
          <p:nvPr>
            <p:ph type="ftr" sz="quarter" idx="14"/>
          </p:nvPr>
        </p:nvSpPr>
        <p:spPr>
          <a:xfrm>
            <a:off x="6843370" y="6356350"/>
            <a:ext cx="4852999"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BE7DD706-7EE8-42AB-A30F-19B0F796CBF0}"/>
              </a:ext>
            </a:extLst>
          </p:cNvPr>
          <p:cNvSpPr>
            <a:spLocks noGrp="1"/>
          </p:cNvSpPr>
          <p:nvPr>
            <p:ph type="body" sz="quarter" idx="15"/>
          </p:nvPr>
        </p:nvSpPr>
        <p:spPr>
          <a:xfrm>
            <a:off x="6784848" y="2252483"/>
            <a:ext cx="4650638" cy="2984601"/>
          </a:xfrm>
        </p:spPr>
        <p:txBody>
          <a:bodyPr vert="horz" lIns="91440" tIns="45720" rIns="91440" bIns="45720" rtlCol="0" anchor="t">
            <a:noAutofit/>
          </a:bodyPr>
          <a:lstStyle/>
          <a:p>
            <a:pPr>
              <a:lnSpc>
                <a:spcPct val="100000"/>
              </a:lnSpc>
            </a:pPr>
            <a:r>
              <a:rPr lang="en-GB" sz="2200" dirty="0">
                <a:solidFill>
                  <a:schemeClr val="tx1"/>
                </a:solidFill>
                <a:latin typeface="+mn-lt"/>
              </a:rPr>
              <a:t>The UK housing stock is the oldest in Europe (and some of the coldest).</a:t>
            </a:r>
            <a:endParaRPr lang="en-GB" sz="2200" dirty="0">
              <a:solidFill>
                <a:schemeClr val="tx1"/>
              </a:solidFill>
              <a:latin typeface="+mn-lt"/>
              <a:cs typeface="Arial"/>
            </a:endParaRPr>
          </a:p>
          <a:p>
            <a:pPr>
              <a:lnSpc>
                <a:spcPct val="100000"/>
              </a:lnSpc>
            </a:pPr>
            <a:r>
              <a:rPr lang="en-GB" sz="2200" dirty="0">
                <a:solidFill>
                  <a:schemeClr val="tx1"/>
                </a:solidFill>
                <a:latin typeface="+mn-lt"/>
              </a:rPr>
              <a:t>Almost all existing homes we have now, will remain in use.</a:t>
            </a:r>
            <a:endParaRPr lang="en-GB" sz="2200" dirty="0">
              <a:solidFill>
                <a:schemeClr val="tx1"/>
              </a:solidFill>
              <a:latin typeface="+mn-lt"/>
              <a:cs typeface="Arial"/>
            </a:endParaRPr>
          </a:p>
          <a:p>
            <a:pPr>
              <a:lnSpc>
                <a:spcPct val="100000"/>
              </a:lnSpc>
            </a:pPr>
            <a:r>
              <a:rPr lang="en-GB" sz="2200" dirty="0">
                <a:solidFill>
                  <a:schemeClr val="tx1"/>
                </a:solidFill>
                <a:latin typeface="+mn-lt"/>
              </a:rPr>
              <a:t>80% of the homes we will be living in by 2050 are already built.</a:t>
            </a:r>
            <a:endParaRPr lang="en-GB" sz="2200" dirty="0">
              <a:solidFill>
                <a:schemeClr val="tx1"/>
              </a:solidFill>
              <a:latin typeface="+mn-lt"/>
              <a:cs typeface="Arial"/>
            </a:endParaRPr>
          </a:p>
          <a:p>
            <a:pPr>
              <a:lnSpc>
                <a:spcPct val="100000"/>
              </a:lnSpc>
            </a:pPr>
            <a:r>
              <a:rPr lang="en-GB" sz="2200" dirty="0">
                <a:solidFill>
                  <a:schemeClr val="tx1"/>
                </a:solidFill>
                <a:latin typeface="+mn-lt"/>
              </a:rPr>
              <a:t>New homes are built at a rate of 1% of the existing housing stock.</a:t>
            </a:r>
            <a:endParaRPr lang="en-GB" sz="2200" dirty="0">
              <a:solidFill>
                <a:schemeClr val="tx1"/>
              </a:solidFill>
              <a:latin typeface="+mn-lt"/>
              <a:cs typeface="Arial"/>
            </a:endParaRPr>
          </a:p>
        </p:txBody>
      </p:sp>
      <p:pic>
        <p:nvPicPr>
          <p:cNvPr id="7172" name="Picture 4" descr="UK housing: Fit for the future? - Climate Change Committee">
            <a:extLst>
              <a:ext uri="{FF2B5EF4-FFF2-40B4-BE49-F238E27FC236}">
                <a16:creationId xmlns:a16="http://schemas.microsoft.com/office/drawing/2014/main" id="{15C2F2FE-E5C7-46EC-89F9-E87E19F83E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913" y="868990"/>
            <a:ext cx="3666214" cy="5123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10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EF7656-A78E-4065-BA35-82DF8A5D175E}"/>
              </a:ext>
            </a:extLst>
          </p:cNvPr>
          <p:cNvSpPr>
            <a:spLocks noGrp="1"/>
          </p:cNvSpPr>
          <p:nvPr>
            <p:ph type="title"/>
          </p:nvPr>
        </p:nvSpPr>
        <p:spPr>
          <a:xfrm>
            <a:off x="6843369" y="617615"/>
            <a:ext cx="4709160" cy="1097280"/>
          </a:xfrm>
        </p:spPr>
        <p:txBody>
          <a:bodyPr anchor="b">
            <a:noAutofit/>
          </a:bodyPr>
          <a:lstStyle/>
          <a:p>
            <a:r>
              <a:rPr lang="en-US" b="1" cap="none" dirty="0">
                <a:solidFill>
                  <a:schemeClr val="tx1"/>
                </a:solidFill>
              </a:rPr>
              <a:t>How we use our homes</a:t>
            </a:r>
          </a:p>
        </p:txBody>
      </p:sp>
      <p:sp>
        <p:nvSpPr>
          <p:cNvPr id="50" name="Footer Placeholder 49">
            <a:extLst>
              <a:ext uri="{FF2B5EF4-FFF2-40B4-BE49-F238E27FC236}">
                <a16:creationId xmlns:a16="http://schemas.microsoft.com/office/drawing/2014/main" id="{4FA2B25F-A2C4-4D59-B248-DB84C0671426}"/>
              </a:ext>
            </a:extLst>
          </p:cNvPr>
          <p:cNvSpPr>
            <a:spLocks noGrp="1"/>
          </p:cNvSpPr>
          <p:nvPr>
            <p:ph type="ftr" sz="quarter" idx="14"/>
          </p:nvPr>
        </p:nvSpPr>
        <p:spPr>
          <a:xfrm>
            <a:off x="6843369" y="6356350"/>
            <a:ext cx="470916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a:t>
            </a:r>
            <a:r>
              <a:rPr kumimoji="0" lang="sv-SE" sz="1800" b="1" i="0" u="none" strike="noStrike" kern="1200" cap="none" spc="0" normalizeH="0" baseline="0" noProof="0" dirty="0" err="1">
                <a:ln>
                  <a:noFill/>
                </a:ln>
                <a:solidFill>
                  <a:srgbClr val="009900"/>
                </a:solidFill>
                <a:effectLst/>
                <a:uLnTx/>
                <a:uFillTx/>
                <a:latin typeface="Arial" panose="020B0604020202020204"/>
                <a:ea typeface="+mn-ea"/>
                <a:cs typeface="+mn-cs"/>
              </a:rPr>
              <a:t>Vanner</a:t>
            </a: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BE7DD706-7EE8-42AB-A30F-19B0F796CBF0}"/>
              </a:ext>
            </a:extLst>
          </p:cNvPr>
          <p:cNvSpPr>
            <a:spLocks noGrp="1"/>
          </p:cNvSpPr>
          <p:nvPr>
            <p:ph type="body" sz="quarter" idx="15"/>
          </p:nvPr>
        </p:nvSpPr>
        <p:spPr>
          <a:xfrm>
            <a:off x="6843369" y="1829626"/>
            <a:ext cx="4957567" cy="4400575"/>
          </a:xfrm>
        </p:spPr>
        <p:txBody>
          <a:bodyPr vert="horz" lIns="91440" tIns="45720" rIns="91440" bIns="45720" rtlCol="0" anchor="t">
            <a:normAutofit/>
          </a:bodyPr>
          <a:lstStyle/>
          <a:p>
            <a:pPr>
              <a:lnSpc>
                <a:spcPct val="100000"/>
              </a:lnSpc>
            </a:pPr>
            <a:r>
              <a:rPr lang="en-GB" sz="2200" dirty="0">
                <a:solidFill>
                  <a:schemeClr val="tx1"/>
                </a:solidFill>
                <a:latin typeface="+mn-lt"/>
              </a:rPr>
              <a:t>Bear in mind 62% of changes necessary for the UK to reach net zero are behavioural and societal changes</a:t>
            </a:r>
            <a:endParaRPr lang="en-US" dirty="0">
              <a:solidFill>
                <a:schemeClr val="tx1"/>
              </a:solidFill>
              <a:latin typeface="+mn-lt"/>
            </a:endParaRPr>
          </a:p>
          <a:p>
            <a:pPr>
              <a:lnSpc>
                <a:spcPct val="100000"/>
              </a:lnSpc>
            </a:pPr>
            <a:endParaRPr lang="en-GB" sz="2200">
              <a:solidFill>
                <a:schemeClr val="tx1"/>
              </a:solidFill>
              <a:latin typeface="+mn-lt"/>
              <a:cs typeface="Arial"/>
            </a:endParaRPr>
          </a:p>
          <a:p>
            <a:pPr>
              <a:lnSpc>
                <a:spcPct val="100000"/>
              </a:lnSpc>
            </a:pPr>
            <a:r>
              <a:rPr lang="en-GB" sz="2200" dirty="0">
                <a:solidFill>
                  <a:schemeClr val="tx1"/>
                </a:solidFill>
                <a:cs typeface="Arial"/>
              </a:rPr>
              <a:t>Technology is not what is holding us back</a:t>
            </a:r>
          </a:p>
          <a:p>
            <a:pPr>
              <a:lnSpc>
                <a:spcPct val="100000"/>
              </a:lnSpc>
            </a:pPr>
            <a:endParaRPr lang="en-GB" sz="2200">
              <a:solidFill>
                <a:srgbClr val="7F7F7F"/>
              </a:solidFill>
              <a:cs typeface="Arial"/>
            </a:endParaRPr>
          </a:p>
          <a:p>
            <a:pPr>
              <a:lnSpc>
                <a:spcPct val="100000"/>
              </a:lnSpc>
            </a:pPr>
            <a:endParaRPr lang="en-US">
              <a:solidFill>
                <a:schemeClr val="tx1"/>
              </a:solidFill>
              <a:cs typeface="Arial"/>
            </a:endParaRPr>
          </a:p>
        </p:txBody>
      </p:sp>
      <p:pic>
        <p:nvPicPr>
          <p:cNvPr id="4" name="Picture 5" descr="Chart, sunburst chart&#10;&#10;Description automatically generated">
            <a:extLst>
              <a:ext uri="{FF2B5EF4-FFF2-40B4-BE49-F238E27FC236}">
                <a16:creationId xmlns:a16="http://schemas.microsoft.com/office/drawing/2014/main" id="{05D3B977-05F5-104B-11BA-0CCA7F56C08A}"/>
              </a:ext>
            </a:extLst>
          </p:cNvPr>
          <p:cNvPicPr>
            <a:picLocks noChangeAspect="1"/>
          </p:cNvPicPr>
          <p:nvPr/>
        </p:nvPicPr>
        <p:blipFill>
          <a:blip r:embed="rId3"/>
          <a:stretch>
            <a:fillRect/>
          </a:stretch>
        </p:blipFill>
        <p:spPr>
          <a:xfrm>
            <a:off x="434975" y="847854"/>
            <a:ext cx="4962525" cy="5151180"/>
          </a:xfrm>
          <a:prstGeom prst="rect">
            <a:avLst/>
          </a:prstGeom>
        </p:spPr>
      </p:pic>
    </p:spTree>
    <p:extLst>
      <p:ext uri="{BB962C8B-B14F-4D97-AF65-F5344CB8AC3E}">
        <p14:creationId xmlns:p14="http://schemas.microsoft.com/office/powerpoint/2010/main" val="630138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urnal | Passive House at a Glance | Sam Rodell Architects AIA">
            <a:extLst>
              <a:ext uri="{FF2B5EF4-FFF2-40B4-BE49-F238E27FC236}">
                <a16:creationId xmlns:a16="http://schemas.microsoft.com/office/drawing/2014/main" id="{CD027D0D-3BD1-5DEE-EC87-D82CF9D73A59}"/>
              </a:ext>
            </a:extLst>
          </p:cNvPr>
          <p:cNvPicPr>
            <a:picLocks noChangeAspect="1"/>
          </p:cNvPicPr>
          <p:nvPr/>
        </p:nvPicPr>
        <p:blipFill>
          <a:blip r:embed="rId3"/>
          <a:stretch>
            <a:fillRect/>
          </a:stretch>
        </p:blipFill>
        <p:spPr>
          <a:xfrm>
            <a:off x="850588" y="1210681"/>
            <a:ext cx="10201790" cy="5074762"/>
          </a:xfrm>
          <a:prstGeom prst="rect">
            <a:avLst/>
          </a:prstGeom>
        </p:spPr>
      </p:pic>
      <p:sp>
        <p:nvSpPr>
          <p:cNvPr id="9" name="Title 8">
            <a:extLst>
              <a:ext uri="{FF2B5EF4-FFF2-40B4-BE49-F238E27FC236}">
                <a16:creationId xmlns:a16="http://schemas.microsoft.com/office/drawing/2014/main" id="{31EF7656-A78E-4065-BA35-82DF8A5D175E}"/>
              </a:ext>
            </a:extLst>
          </p:cNvPr>
          <p:cNvSpPr>
            <a:spLocks noGrp="1"/>
          </p:cNvSpPr>
          <p:nvPr>
            <p:ph type="title"/>
          </p:nvPr>
        </p:nvSpPr>
        <p:spPr>
          <a:xfrm>
            <a:off x="6843369" y="617615"/>
            <a:ext cx="4709160" cy="1097280"/>
          </a:xfrm>
        </p:spPr>
        <p:txBody>
          <a:bodyPr anchor="b">
            <a:noAutofit/>
          </a:bodyPr>
          <a:lstStyle/>
          <a:p>
            <a:r>
              <a:rPr lang="en-US" b="1" cap="none" dirty="0">
                <a:solidFill>
                  <a:schemeClr val="tx1"/>
                </a:solidFill>
              </a:rPr>
              <a:t>How we should use our homes</a:t>
            </a:r>
          </a:p>
        </p:txBody>
      </p:sp>
      <p:sp>
        <p:nvSpPr>
          <p:cNvPr id="50" name="Footer Placeholder 49">
            <a:extLst>
              <a:ext uri="{FF2B5EF4-FFF2-40B4-BE49-F238E27FC236}">
                <a16:creationId xmlns:a16="http://schemas.microsoft.com/office/drawing/2014/main" id="{4FA2B25F-A2C4-4D59-B248-DB84C0671426}"/>
              </a:ext>
            </a:extLst>
          </p:cNvPr>
          <p:cNvSpPr>
            <a:spLocks noGrp="1"/>
          </p:cNvSpPr>
          <p:nvPr>
            <p:ph type="ftr" sz="quarter" idx="14"/>
          </p:nvPr>
        </p:nvSpPr>
        <p:spPr>
          <a:xfrm>
            <a:off x="6843369" y="6356350"/>
            <a:ext cx="470916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a:t>
            </a:r>
            <a:r>
              <a:rPr kumimoji="0" lang="sv-SE" sz="1800" b="1" i="0" u="none" strike="noStrike" kern="1200" cap="none" spc="0" normalizeH="0" baseline="0" noProof="0" dirty="0" err="1">
                <a:ln>
                  <a:noFill/>
                </a:ln>
                <a:solidFill>
                  <a:srgbClr val="009900"/>
                </a:solidFill>
                <a:effectLst/>
                <a:uLnTx/>
                <a:uFillTx/>
                <a:latin typeface="Arial" panose="020B0604020202020204"/>
                <a:ea typeface="+mn-ea"/>
                <a:cs typeface="+mn-cs"/>
              </a:rPr>
              <a:t>Vanner</a:t>
            </a: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1C9471B7-A77D-87D2-052F-0B47B78B7E2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39286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ssive house la 5 principles horizontal' Men's T-Shirt | Spreadshirt">
            <a:extLst>
              <a:ext uri="{FF2B5EF4-FFF2-40B4-BE49-F238E27FC236}">
                <a16:creationId xmlns:a16="http://schemas.microsoft.com/office/drawing/2014/main" id="{9872000E-25D2-1D20-3A33-8E6EABB210BC}"/>
              </a:ext>
            </a:extLst>
          </p:cNvPr>
          <p:cNvPicPr>
            <a:picLocks noChangeAspect="1"/>
          </p:cNvPicPr>
          <p:nvPr/>
        </p:nvPicPr>
        <p:blipFill>
          <a:blip r:embed="rId3"/>
          <a:stretch>
            <a:fillRect/>
          </a:stretch>
        </p:blipFill>
        <p:spPr>
          <a:xfrm>
            <a:off x="2355731" y="19410"/>
            <a:ext cx="7908265" cy="7908265"/>
          </a:xfrm>
          <a:prstGeom prst="rect">
            <a:avLst/>
          </a:prstGeom>
        </p:spPr>
      </p:pic>
      <p:sp>
        <p:nvSpPr>
          <p:cNvPr id="9" name="Title 8">
            <a:extLst>
              <a:ext uri="{FF2B5EF4-FFF2-40B4-BE49-F238E27FC236}">
                <a16:creationId xmlns:a16="http://schemas.microsoft.com/office/drawing/2014/main" id="{31EF7656-A78E-4065-BA35-82DF8A5D175E}"/>
              </a:ext>
            </a:extLst>
          </p:cNvPr>
          <p:cNvSpPr>
            <a:spLocks noGrp="1"/>
          </p:cNvSpPr>
          <p:nvPr>
            <p:ph type="title"/>
          </p:nvPr>
        </p:nvSpPr>
        <p:spPr>
          <a:xfrm>
            <a:off x="6843369" y="617615"/>
            <a:ext cx="4709160" cy="1097280"/>
          </a:xfrm>
        </p:spPr>
        <p:txBody>
          <a:bodyPr anchor="b">
            <a:noAutofit/>
          </a:bodyPr>
          <a:lstStyle/>
          <a:p>
            <a:r>
              <a:rPr lang="en-US" b="1" cap="none" dirty="0">
                <a:solidFill>
                  <a:schemeClr val="tx1"/>
                </a:solidFill>
              </a:rPr>
              <a:t>How we should design our homes</a:t>
            </a:r>
            <a:endParaRPr lang="en-US" b="1" cap="none" dirty="0">
              <a:solidFill>
                <a:schemeClr val="tx1"/>
              </a:solidFill>
              <a:cs typeface="Arial"/>
            </a:endParaRPr>
          </a:p>
        </p:txBody>
      </p:sp>
      <p:sp>
        <p:nvSpPr>
          <p:cNvPr id="50" name="Footer Placeholder 49">
            <a:extLst>
              <a:ext uri="{FF2B5EF4-FFF2-40B4-BE49-F238E27FC236}">
                <a16:creationId xmlns:a16="http://schemas.microsoft.com/office/drawing/2014/main" id="{4FA2B25F-A2C4-4D59-B248-DB84C0671426}"/>
              </a:ext>
            </a:extLst>
          </p:cNvPr>
          <p:cNvSpPr>
            <a:spLocks noGrp="1"/>
          </p:cNvSpPr>
          <p:nvPr>
            <p:ph type="ftr" sz="quarter" idx="14"/>
          </p:nvPr>
        </p:nvSpPr>
        <p:spPr>
          <a:xfrm>
            <a:off x="6843369" y="6356350"/>
            <a:ext cx="470916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a:t>
            </a:r>
            <a:r>
              <a:rPr kumimoji="0" lang="sv-SE" sz="1800" b="1" i="0" u="none" strike="noStrike" kern="1200" cap="none" spc="0" normalizeH="0" baseline="0" noProof="0" dirty="0" err="1">
                <a:ln>
                  <a:noFill/>
                </a:ln>
                <a:solidFill>
                  <a:srgbClr val="009900"/>
                </a:solidFill>
                <a:effectLst/>
                <a:uLnTx/>
                <a:uFillTx/>
                <a:latin typeface="Arial" panose="020B0604020202020204"/>
                <a:ea typeface="+mn-ea"/>
                <a:cs typeface="+mn-cs"/>
              </a:rPr>
              <a:t>Vanner</a:t>
            </a: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7" name="Text Placeholder 6">
            <a:extLst>
              <a:ext uri="{FF2B5EF4-FFF2-40B4-BE49-F238E27FC236}">
                <a16:creationId xmlns:a16="http://schemas.microsoft.com/office/drawing/2014/main" id="{1C9471B7-A77D-87D2-052F-0B47B78B7E2A}"/>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8133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584448" y="365125"/>
            <a:ext cx="8353426" cy="1325563"/>
          </a:xfrm>
        </p:spPr>
        <p:txBody>
          <a:bodyPr>
            <a:normAutofit fontScale="90000"/>
          </a:bodyPr>
          <a:lstStyle/>
          <a:p>
            <a:r>
              <a:rPr lang="en-US" sz="3200" b="1" cap="none" dirty="0">
                <a:solidFill>
                  <a:schemeClr val="tx1"/>
                </a:solidFill>
              </a:rPr>
              <a:t>We are going to focus on </a:t>
            </a:r>
            <a:br>
              <a:rPr lang="en-US" sz="3200" b="1" cap="none" dirty="0">
                <a:solidFill>
                  <a:schemeClr val="tx1"/>
                </a:solidFill>
              </a:rPr>
            </a:br>
            <a:r>
              <a:rPr lang="en-US" sz="3200" b="1" cap="none" dirty="0">
                <a:solidFill>
                  <a:schemeClr val="tx1"/>
                </a:solidFill>
              </a:rPr>
              <a:t>environmental issues – (the indoor environment)</a:t>
            </a:r>
            <a:endParaRPr lang="en-US" sz="3200" b="1" cap="none" dirty="0">
              <a:solidFill>
                <a:schemeClr val="tx1"/>
              </a:solidFill>
              <a:cs typeface="Arial"/>
            </a:endParaRPr>
          </a:p>
        </p:txBody>
      </p:sp>
      <p:pic>
        <p:nvPicPr>
          <p:cNvPr id="89" name="Picture Placeholder 88" descr="photo or bright orange anemone">
            <a:extLst>
              <a:ext uri="{FF2B5EF4-FFF2-40B4-BE49-F238E27FC236}">
                <a16:creationId xmlns:a16="http://schemas.microsoft.com/office/drawing/2014/main" id="{6F8E1FF5-0E2A-43EE-B3E2-CC746761BA7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0" y="0"/>
            <a:ext cx="3044952" cy="6858000"/>
          </a:xfrm>
        </p:spPr>
      </p:pic>
      <p:sp>
        <p:nvSpPr>
          <p:cNvPr id="5" name="Content Placeholder 4">
            <a:extLst>
              <a:ext uri="{FF2B5EF4-FFF2-40B4-BE49-F238E27FC236}">
                <a16:creationId xmlns:a16="http://schemas.microsoft.com/office/drawing/2014/main" id="{BDB9D020-1E25-453D-83DF-1420ACD3968D}"/>
              </a:ext>
            </a:extLst>
          </p:cNvPr>
          <p:cNvSpPr>
            <a:spLocks noGrp="1"/>
          </p:cNvSpPr>
          <p:nvPr>
            <p:ph sz="quarter" idx="4"/>
          </p:nvPr>
        </p:nvSpPr>
        <p:spPr>
          <a:xfrm>
            <a:off x="3584448" y="2253083"/>
            <a:ext cx="7443216" cy="3726712"/>
          </a:xfrm>
        </p:spPr>
        <p:txBody>
          <a:bodyPr vert="horz" lIns="91440" tIns="45720" rIns="91440" bIns="45720" rtlCol="0" anchor="t">
            <a:normAutofit/>
          </a:bodyPr>
          <a:lstStyle/>
          <a:p>
            <a:pPr marL="0" indent="0">
              <a:lnSpc>
                <a:spcPct val="115000"/>
              </a:lnSpc>
              <a:spcAft>
                <a:spcPts val="1000"/>
              </a:spcAft>
              <a:buNone/>
            </a:pPr>
            <a:r>
              <a:rPr lang="en-US" sz="2200" dirty="0">
                <a:solidFill>
                  <a:schemeClr val="tx1"/>
                </a:solidFill>
              </a:rPr>
              <a:t>Thermal comfort (how hot and cold it is), air quality, ventilation, day light and acoustic issues.</a:t>
            </a:r>
            <a:endParaRPr lang="en-US" sz="2200" dirty="0">
              <a:solidFill>
                <a:schemeClr val="tx1"/>
              </a:solidFill>
              <a:cs typeface="Arial"/>
            </a:endParaRPr>
          </a:p>
          <a:p>
            <a:pPr marL="0" indent="0">
              <a:lnSpc>
                <a:spcPct val="115000"/>
              </a:lnSpc>
              <a:spcAft>
                <a:spcPts val="1000"/>
              </a:spcAft>
              <a:buNone/>
            </a:pPr>
            <a:r>
              <a:rPr lang="en-US" sz="2200" dirty="0">
                <a:solidFill>
                  <a:schemeClr val="tx1"/>
                </a:solidFill>
              </a:rPr>
              <a:t>These factors are all interrelated but are all able to be monitored and measured.</a:t>
            </a:r>
            <a:endParaRPr lang="en-US" sz="2200" dirty="0">
              <a:solidFill>
                <a:schemeClr val="tx1"/>
              </a:solidFill>
              <a:cs typeface="Arial"/>
            </a:endParaRPr>
          </a:p>
          <a:p>
            <a:pPr marL="0" indent="0">
              <a:lnSpc>
                <a:spcPct val="115000"/>
              </a:lnSpc>
              <a:spcAft>
                <a:spcPts val="1000"/>
              </a:spcAft>
              <a:buNone/>
            </a:pPr>
            <a:r>
              <a:rPr lang="en-US" sz="2200" dirty="0">
                <a:solidFill>
                  <a:schemeClr val="tx1"/>
                </a:solidFill>
              </a:rPr>
              <a:t>Which is what I did at my home!</a:t>
            </a:r>
            <a:endParaRPr lang="en-US" sz="2200" dirty="0">
              <a:solidFill>
                <a:schemeClr val="tx1"/>
              </a:solidFill>
              <a:cs typeface="Arial"/>
            </a:endParaRPr>
          </a:p>
        </p:txBody>
      </p:sp>
      <p:sp>
        <p:nvSpPr>
          <p:cNvPr id="29" name="Footer Placeholder 28">
            <a:extLst>
              <a:ext uri="{FF2B5EF4-FFF2-40B4-BE49-F238E27FC236}">
                <a16:creationId xmlns:a16="http://schemas.microsoft.com/office/drawing/2014/main" id="{3F372074-FF6E-4CF6-B5D6-46397F45C261}"/>
              </a:ext>
            </a:extLst>
          </p:cNvPr>
          <p:cNvSpPr>
            <a:spLocks noGrp="1"/>
          </p:cNvSpPr>
          <p:nvPr>
            <p:ph type="ftr" sz="quarter" idx="11"/>
          </p:nvPr>
        </p:nvSpPr>
        <p:spPr>
          <a:xfrm>
            <a:off x="3584448" y="6356350"/>
            <a:ext cx="580604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72CE5032-7472-473F-A7E2-3A72F8700798}"/>
              </a:ext>
            </a:extLst>
          </p:cNvPr>
          <p:cNvPicPr/>
          <p:nvPr/>
        </p:nvPicPr>
        <p:blipFill rotWithShape="1">
          <a:blip r:embed="rId3" cstate="print">
            <a:extLst>
              <a:ext uri="{28A0092B-C50C-407E-A947-70E740481C1C}">
                <a14:useLocalDpi xmlns:a14="http://schemas.microsoft.com/office/drawing/2010/main" val="0"/>
              </a:ext>
            </a:extLst>
          </a:blip>
          <a:srcRect r="55183"/>
          <a:stretch/>
        </p:blipFill>
        <p:spPr bwMode="auto">
          <a:xfrm>
            <a:off x="-34053" y="0"/>
            <a:ext cx="3079005" cy="6858000"/>
          </a:xfrm>
          <a:prstGeom prst="rect">
            <a:avLst/>
          </a:prstGeom>
          <a:noFill/>
          <a:ln>
            <a:noFill/>
          </a:ln>
        </p:spPr>
      </p:pic>
      <p:pic>
        <p:nvPicPr>
          <p:cNvPr id="4" name="Picture 2" descr="A grey box on a white pole&#10;&#10;Description automatically generated">
            <a:extLst>
              <a:ext uri="{FF2B5EF4-FFF2-40B4-BE49-F238E27FC236}">
                <a16:creationId xmlns:a16="http://schemas.microsoft.com/office/drawing/2014/main" id="{8084FAAD-3494-2C5D-7011-31C434FE2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486" y="4835156"/>
            <a:ext cx="1051377" cy="1399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A white square object with a green light on it&#10;&#10;Description automatically generated">
            <a:extLst>
              <a:ext uri="{FF2B5EF4-FFF2-40B4-BE49-F238E27FC236}">
                <a16:creationId xmlns:a16="http://schemas.microsoft.com/office/drawing/2014/main" id="{56962CCE-FD75-CCD1-E8CD-08D5933BE4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2694" y="4842663"/>
            <a:ext cx="1051376" cy="139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screenshot of a computer&#10;&#10;Description automatically generated">
            <a:extLst>
              <a:ext uri="{FF2B5EF4-FFF2-40B4-BE49-F238E27FC236}">
                <a16:creationId xmlns:a16="http://schemas.microsoft.com/office/drawing/2014/main" id="{5CAF66F1-5BCB-1B93-F330-CFD034692574}"/>
              </a:ext>
            </a:extLst>
          </p:cNvPr>
          <p:cNvPicPr>
            <a:picLocks noChangeAspect="1"/>
          </p:cNvPicPr>
          <p:nvPr/>
        </p:nvPicPr>
        <p:blipFill>
          <a:blip r:embed="rId6"/>
          <a:stretch>
            <a:fillRect/>
          </a:stretch>
        </p:blipFill>
        <p:spPr>
          <a:xfrm>
            <a:off x="5976884" y="4901170"/>
            <a:ext cx="2509642" cy="1342378"/>
          </a:xfrm>
          <a:prstGeom prst="rect">
            <a:avLst/>
          </a:prstGeom>
        </p:spPr>
      </p:pic>
      <p:pic>
        <p:nvPicPr>
          <p:cNvPr id="11" name="Picture 10" descr="A screen shot of a computer&#10;&#10;Description automatically generated">
            <a:extLst>
              <a:ext uri="{FF2B5EF4-FFF2-40B4-BE49-F238E27FC236}">
                <a16:creationId xmlns:a16="http://schemas.microsoft.com/office/drawing/2014/main" id="{413A2E91-0211-39F6-806F-6F1B2DFBAFB1}"/>
              </a:ext>
            </a:extLst>
          </p:cNvPr>
          <p:cNvPicPr>
            <a:picLocks noChangeAspect="1"/>
          </p:cNvPicPr>
          <p:nvPr/>
        </p:nvPicPr>
        <p:blipFill>
          <a:blip r:embed="rId7"/>
          <a:stretch>
            <a:fillRect/>
          </a:stretch>
        </p:blipFill>
        <p:spPr>
          <a:xfrm>
            <a:off x="10052628" y="4771179"/>
            <a:ext cx="1513913" cy="1465162"/>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2A40B3FB-199C-F823-EC6E-97BB0EC27561}"/>
              </a:ext>
            </a:extLst>
          </p:cNvPr>
          <p:cNvPicPr>
            <a:picLocks noChangeAspect="1"/>
          </p:cNvPicPr>
          <p:nvPr/>
        </p:nvPicPr>
        <p:blipFill>
          <a:blip r:embed="rId8"/>
          <a:stretch>
            <a:fillRect/>
          </a:stretch>
        </p:blipFill>
        <p:spPr>
          <a:xfrm>
            <a:off x="8573908" y="4767660"/>
            <a:ext cx="1424809" cy="1470088"/>
          </a:xfrm>
          <a:prstGeom prst="rect">
            <a:avLst/>
          </a:prstGeom>
        </p:spPr>
      </p:pic>
    </p:spTree>
    <p:extLst>
      <p:ext uri="{BB962C8B-B14F-4D97-AF65-F5344CB8AC3E}">
        <p14:creationId xmlns:p14="http://schemas.microsoft.com/office/powerpoint/2010/main" val="640538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F71E-9D14-4AFA-AD6C-BF5CED53836F}"/>
              </a:ext>
            </a:extLst>
          </p:cNvPr>
          <p:cNvSpPr>
            <a:spLocks noGrp="1"/>
          </p:cNvSpPr>
          <p:nvPr>
            <p:ph type="title"/>
          </p:nvPr>
        </p:nvSpPr>
        <p:spPr/>
        <p:txBody>
          <a:bodyPr/>
          <a:lstStyle/>
          <a:p>
            <a:r>
              <a:rPr lang="en-GB" b="1" cap="none" dirty="0">
                <a:solidFill>
                  <a:schemeClr val="tx1"/>
                </a:solidFill>
              </a:rPr>
              <a:t>The importance of indoor air quality</a:t>
            </a:r>
          </a:p>
        </p:txBody>
      </p:sp>
      <p:sp>
        <p:nvSpPr>
          <p:cNvPr id="4" name="Text Placeholder 3">
            <a:extLst>
              <a:ext uri="{FF2B5EF4-FFF2-40B4-BE49-F238E27FC236}">
                <a16:creationId xmlns:a16="http://schemas.microsoft.com/office/drawing/2014/main" id="{FEE24579-E129-4521-BE66-9D1E2752B68A}"/>
              </a:ext>
            </a:extLst>
          </p:cNvPr>
          <p:cNvSpPr>
            <a:spLocks noGrp="1"/>
          </p:cNvSpPr>
          <p:nvPr>
            <p:ph type="body" idx="1"/>
          </p:nvPr>
        </p:nvSpPr>
        <p:spPr/>
        <p:txBody>
          <a:bodyPr/>
          <a:lstStyle/>
          <a:p>
            <a:endParaRPr lang="en-GB" dirty="0"/>
          </a:p>
        </p:txBody>
      </p:sp>
      <p:sp>
        <p:nvSpPr>
          <p:cNvPr id="6" name="Footer Placeholder 5">
            <a:extLst>
              <a:ext uri="{FF2B5EF4-FFF2-40B4-BE49-F238E27FC236}">
                <a16:creationId xmlns:a16="http://schemas.microsoft.com/office/drawing/2014/main" id="{465F6B5E-50E7-4A76-A0F5-B56480884853}"/>
              </a:ext>
            </a:extLst>
          </p:cNvPr>
          <p:cNvSpPr>
            <a:spLocks noGrp="1"/>
          </p:cNvSpPr>
          <p:nvPr>
            <p:ph type="ftr" sz="quarter" idx="11"/>
          </p:nvPr>
        </p:nvSpPr>
        <p:spPr>
          <a:xfrm>
            <a:off x="0" y="6356350"/>
            <a:ext cx="12188951" cy="365125"/>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2050" name="Picture 2" descr="How to Transform a Polluted Indoor Environment into a Healthy Home |  ArchDaily">
            <a:extLst>
              <a:ext uri="{FF2B5EF4-FFF2-40B4-BE49-F238E27FC236}">
                <a16:creationId xmlns:a16="http://schemas.microsoft.com/office/drawing/2014/main" id="{3C93A22A-917A-4DA1-9B14-C75D2FDAC38A}"/>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13178" b="1317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733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1A202-23A3-4F3A-AA92-0172C8D2DA06}"/>
              </a:ext>
            </a:extLst>
          </p:cNvPr>
          <p:cNvSpPr>
            <a:spLocks noGrp="1"/>
          </p:cNvSpPr>
          <p:nvPr>
            <p:ph type="title"/>
          </p:nvPr>
        </p:nvSpPr>
        <p:spPr>
          <a:xfrm>
            <a:off x="6574535" y="0"/>
            <a:ext cx="5252313" cy="1325563"/>
          </a:xfrm>
        </p:spPr>
        <p:txBody>
          <a:bodyPr anchor="b">
            <a:normAutofit/>
          </a:bodyPr>
          <a:lstStyle/>
          <a:p>
            <a:r>
              <a:rPr lang="en-US" b="1" cap="none" dirty="0">
                <a:solidFill>
                  <a:schemeClr val="tx1"/>
                </a:solidFill>
              </a:rPr>
              <a:t>What do I mean by ‘air quality’ / ‘air pollution’?</a:t>
            </a:r>
          </a:p>
        </p:txBody>
      </p:sp>
      <p:pic>
        <p:nvPicPr>
          <p:cNvPr id="8" name="Picture Placeholder 7" descr="photo of blue and yellow coral&#10;">
            <a:extLst>
              <a:ext uri="{FF2B5EF4-FFF2-40B4-BE49-F238E27FC236}">
                <a16:creationId xmlns:a16="http://schemas.microsoft.com/office/drawing/2014/main" id="{7E4E530D-5C66-4115-949E-45737E68F144}"/>
              </a:ext>
            </a:extLst>
          </p:cNvPr>
          <p:cNvPicPr>
            <a:picLocks noGrp="1" noChangeAspect="1"/>
          </p:cNvPicPr>
          <p:nvPr>
            <p:ph type="pic" sz="quarter" idx="11"/>
          </p:nvPr>
        </p:nvPicPr>
        <p:blipFill rotWithShape="1">
          <a:blip r:embed="rId2" cstate="screen">
            <a:extLst>
              <a:ext uri="{28A0092B-C50C-407E-A947-70E740481C1C}">
                <a14:useLocalDpi xmlns:a14="http://schemas.microsoft.com/office/drawing/2010/main" val="0"/>
              </a:ext>
            </a:extLst>
          </a:blip>
          <a:srcRect/>
          <a:stretch/>
        </p:blipFill>
        <p:spPr>
          <a:xfrm>
            <a:off x="12192" y="0"/>
            <a:ext cx="4059936" cy="6858000"/>
          </a:xfrm>
        </p:spPr>
      </p:pic>
      <p:sp>
        <p:nvSpPr>
          <p:cNvPr id="3" name="Content Placeholder 2">
            <a:extLst>
              <a:ext uri="{FF2B5EF4-FFF2-40B4-BE49-F238E27FC236}">
                <a16:creationId xmlns:a16="http://schemas.microsoft.com/office/drawing/2014/main" id="{7B943E7C-A74D-4CB3-844B-51917C88C95F}"/>
              </a:ext>
            </a:extLst>
          </p:cNvPr>
          <p:cNvSpPr>
            <a:spLocks noGrp="1"/>
          </p:cNvSpPr>
          <p:nvPr>
            <p:ph type="body" sz="quarter" idx="10"/>
          </p:nvPr>
        </p:nvSpPr>
        <p:spPr>
          <a:xfrm>
            <a:off x="6574535" y="1716771"/>
            <a:ext cx="5204765" cy="4413735"/>
          </a:xfrm>
        </p:spPr>
        <p:txBody>
          <a:bodyPr vert="horz" lIns="91440" tIns="45720" rIns="91440" bIns="45720" rtlCol="0" anchor="t">
            <a:noAutofit/>
          </a:bodyPr>
          <a:lstStyle/>
          <a:p>
            <a:pPr>
              <a:lnSpc>
                <a:spcPct val="115000"/>
              </a:lnSpc>
              <a:spcAft>
                <a:spcPts val="1000"/>
              </a:spcAft>
            </a:pPr>
            <a:r>
              <a:rPr lang="en-GB" sz="1800" dirty="0">
                <a:solidFill>
                  <a:schemeClr val="tx1"/>
                </a:solidFill>
                <a:effectLst/>
                <a:ea typeface="Calibri" panose="020F0502020204030204" pitchFamily="34" charset="0"/>
                <a:cs typeface="Times New Roman"/>
              </a:rPr>
              <a:t>Gases, particles and liquids</a:t>
            </a:r>
          </a:p>
          <a:p>
            <a:pPr>
              <a:lnSpc>
                <a:spcPct val="115000"/>
              </a:lnSpc>
              <a:spcAft>
                <a:spcPts val="1000"/>
              </a:spcAft>
            </a:pPr>
            <a:r>
              <a:rPr lang="en-GB" sz="1800" dirty="0">
                <a:solidFill>
                  <a:schemeClr val="tx1"/>
                </a:solidFill>
                <a:cs typeface="Times New Roman"/>
              </a:rPr>
              <a:t>And why is it important ?</a:t>
            </a:r>
          </a:p>
          <a:p>
            <a:pPr>
              <a:lnSpc>
                <a:spcPct val="115000"/>
              </a:lnSpc>
              <a:spcAft>
                <a:spcPts val="1000"/>
              </a:spcAft>
            </a:pPr>
            <a:r>
              <a:rPr lang="en-GB" sz="1800" dirty="0">
                <a:solidFill>
                  <a:schemeClr val="tx1"/>
                </a:solidFill>
                <a:cs typeface="Times New Roman"/>
              </a:rPr>
              <a:t>These toxic substances can get into our bodies.</a:t>
            </a:r>
          </a:p>
          <a:p>
            <a:pPr marL="342900" indent="-342900">
              <a:lnSpc>
                <a:spcPct val="115000"/>
              </a:lnSpc>
              <a:spcAft>
                <a:spcPts val="1000"/>
              </a:spcAft>
              <a:buFont typeface="Arial" panose="020B0604020202020204" pitchFamily="34" charset="0"/>
              <a:buChar char="•"/>
            </a:pPr>
            <a:r>
              <a:rPr lang="en-GB" sz="1800" dirty="0">
                <a:solidFill>
                  <a:schemeClr val="tx1"/>
                </a:solidFill>
                <a:cs typeface="Times New Roman"/>
              </a:rPr>
              <a:t>Breathing – via the lungs</a:t>
            </a:r>
          </a:p>
          <a:p>
            <a:pPr marL="342900" indent="-342900">
              <a:lnSpc>
                <a:spcPct val="115000"/>
              </a:lnSpc>
              <a:spcAft>
                <a:spcPts val="1000"/>
              </a:spcAft>
              <a:buFont typeface="Arial" panose="020B0604020202020204" pitchFamily="34" charset="0"/>
              <a:buChar char="•"/>
            </a:pPr>
            <a:r>
              <a:rPr lang="en-GB" sz="1800" dirty="0">
                <a:solidFill>
                  <a:schemeClr val="tx1"/>
                </a:solidFill>
                <a:cs typeface="Times New Roman"/>
              </a:rPr>
              <a:t>Dermal Contact – Absorption via skin and mucous membranes</a:t>
            </a:r>
          </a:p>
          <a:p>
            <a:pPr marL="342900" indent="-342900">
              <a:lnSpc>
                <a:spcPct val="115000"/>
              </a:lnSpc>
              <a:spcAft>
                <a:spcPts val="1000"/>
              </a:spcAft>
              <a:buFont typeface="Arial" panose="020B0604020202020204" pitchFamily="34" charset="0"/>
              <a:buChar char="•"/>
            </a:pPr>
            <a:r>
              <a:rPr lang="en-GB" sz="1800" dirty="0">
                <a:solidFill>
                  <a:schemeClr val="tx1"/>
                </a:solidFill>
                <a:cs typeface="Times New Roman"/>
              </a:rPr>
              <a:t>Food and water – oral ingestion and digestive system</a:t>
            </a:r>
          </a:p>
          <a:p>
            <a:pPr>
              <a:lnSpc>
                <a:spcPct val="115000"/>
              </a:lnSpc>
              <a:spcAft>
                <a:spcPts val="1000"/>
              </a:spcAft>
            </a:pPr>
            <a:endParaRPr lang="en-GB" sz="2000" dirty="0">
              <a:latin typeface="Calibri" panose="020F0502020204030204" pitchFamily="34" charset="0"/>
              <a:cs typeface="Times New Roman" panose="02020603050405020304" pitchFamily="18" charset="0"/>
            </a:endParaRPr>
          </a:p>
          <a:p>
            <a:pPr>
              <a:lnSpc>
                <a:spcPct val="115000"/>
              </a:lnSpc>
              <a:spcAft>
                <a:spcPts val="1000"/>
              </a:spcAft>
            </a:pPr>
            <a:endParaRPr lang="en-US" sz="2000" dirty="0"/>
          </a:p>
          <a:p>
            <a:endParaRPr lang="en-US" dirty="0"/>
          </a:p>
        </p:txBody>
      </p:sp>
      <p:sp>
        <p:nvSpPr>
          <p:cNvPr id="27" name="Footer Placeholder 26">
            <a:extLst>
              <a:ext uri="{FF2B5EF4-FFF2-40B4-BE49-F238E27FC236}">
                <a16:creationId xmlns:a16="http://schemas.microsoft.com/office/drawing/2014/main" id="{510E79F6-2C38-4C73-80F0-2D9BC5DBE772}"/>
              </a:ext>
            </a:extLst>
          </p:cNvPr>
          <p:cNvSpPr>
            <a:spLocks noGrp="1"/>
          </p:cNvSpPr>
          <p:nvPr>
            <p:ph type="ftr" sz="quarter" idx="15"/>
          </p:nvPr>
        </p:nvSpPr>
        <p:spPr>
          <a:xfrm>
            <a:off x="6748271" y="6356350"/>
            <a:ext cx="490484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10" name="Picture Placeholder 9" descr="photo of a clown fish in an anemone&#10;">
            <a:extLst>
              <a:ext uri="{FF2B5EF4-FFF2-40B4-BE49-F238E27FC236}">
                <a16:creationId xmlns:a16="http://schemas.microsoft.com/office/drawing/2014/main" id="{2D97A15A-39A2-41E9-B6D0-6D666F881AB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2048256" y="1412748"/>
            <a:ext cx="4041648" cy="4032504"/>
          </a:xfrm>
        </p:spPr>
      </p:pic>
      <p:pic>
        <p:nvPicPr>
          <p:cNvPr id="3076" name="Picture 4">
            <a:extLst>
              <a:ext uri="{FF2B5EF4-FFF2-40B4-BE49-F238E27FC236}">
                <a16:creationId xmlns:a16="http://schemas.microsoft.com/office/drawing/2014/main" id="{A2ADB5F5-1E45-46B4-B496-78E3E48CE6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20" r="16659"/>
          <a:stretch/>
        </p:blipFill>
        <p:spPr bwMode="auto">
          <a:xfrm>
            <a:off x="2048256" y="1412748"/>
            <a:ext cx="4041648" cy="4032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1796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photo of dandelion&#10;">
            <a:extLst>
              <a:ext uri="{FF2B5EF4-FFF2-40B4-BE49-F238E27FC236}">
                <a16:creationId xmlns:a16="http://schemas.microsoft.com/office/drawing/2014/main" id="{20563118-9176-49D8-94ED-2A61A207A093}"/>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0" y="-39757"/>
            <a:ext cx="6099048" cy="6858000"/>
          </a:xfrm>
        </p:spPr>
      </p:pic>
      <p:sp>
        <p:nvSpPr>
          <p:cNvPr id="50" name="Footer Placeholder 49">
            <a:extLst>
              <a:ext uri="{FF2B5EF4-FFF2-40B4-BE49-F238E27FC236}">
                <a16:creationId xmlns:a16="http://schemas.microsoft.com/office/drawing/2014/main" id="{4FA2B25F-A2C4-4D59-B248-DB84C0671426}"/>
              </a:ext>
            </a:extLst>
          </p:cNvPr>
          <p:cNvSpPr>
            <a:spLocks noGrp="1"/>
          </p:cNvSpPr>
          <p:nvPr>
            <p:ph type="ftr" sz="quarter" idx="14"/>
          </p:nvPr>
        </p:nvSpPr>
        <p:spPr>
          <a:xfrm>
            <a:off x="6784847" y="6356350"/>
            <a:ext cx="497799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939B2B3-A640-442D-A7EC-15E3532428A1}"/>
              </a:ext>
            </a:extLst>
          </p:cNvPr>
          <p:cNvSpPr>
            <a:spLocks noGrp="1"/>
          </p:cNvSpPr>
          <p:nvPr>
            <p:ph type="title"/>
          </p:nvPr>
        </p:nvSpPr>
        <p:spPr>
          <a:xfrm>
            <a:off x="6784848" y="329184"/>
            <a:ext cx="4709160" cy="4315968"/>
          </a:xfrm>
        </p:spPr>
        <p:txBody>
          <a:bodyPr/>
          <a:lstStyle/>
          <a:p>
            <a:r>
              <a:rPr lang="en-GB" cap="none" dirty="0">
                <a:solidFill>
                  <a:schemeClr val="tx1"/>
                </a:solidFill>
              </a:rPr>
              <a:t>Lets take a walk around a typical home here in the northwest and look at some of the issues.</a:t>
            </a:r>
          </a:p>
        </p:txBody>
      </p:sp>
      <p:pic>
        <p:nvPicPr>
          <p:cNvPr id="9218" name="Picture 2" descr="3 Bedroom Semi-Detached House SSTC, Broughton Hall Road, Broughton - 24372  | J&amp;H">
            <a:extLst>
              <a:ext uri="{FF2B5EF4-FFF2-40B4-BE49-F238E27FC236}">
                <a16:creationId xmlns:a16="http://schemas.microsoft.com/office/drawing/2014/main" id="{8E78EE55-78D6-44FE-97CD-18913F5FBC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758"/>
            <a:ext cx="10287000" cy="68977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20D560C-EC42-4781-ABC0-9E889D08DAC9}"/>
              </a:ext>
            </a:extLst>
          </p:cNvPr>
          <p:cNvSpPr txBox="1"/>
          <p:nvPr/>
        </p:nvSpPr>
        <p:spPr>
          <a:xfrm>
            <a:off x="6781800" y="828490"/>
            <a:ext cx="4298289" cy="1323439"/>
          </a:xfrm>
          <a:prstGeom prst="rect">
            <a:avLst/>
          </a:prstGeom>
          <a:noFill/>
        </p:spPr>
        <p:txBody>
          <a:bodyPr wrap="square" lIns="91440" tIns="45720" rIns="91440" bIns="45720" anchor="t">
            <a:spAutoFit/>
          </a:bodyPr>
          <a:lstStyle/>
          <a:p>
            <a:r>
              <a:rPr lang="en-US" sz="4000" b="1" cap="none" dirty="0"/>
              <a:t>What and where are the issues?</a:t>
            </a:r>
            <a:endParaRPr lang="en-GB" sz="4000" b="1" dirty="0"/>
          </a:p>
        </p:txBody>
      </p:sp>
    </p:spTree>
    <p:extLst>
      <p:ext uri="{BB962C8B-B14F-4D97-AF65-F5344CB8AC3E}">
        <p14:creationId xmlns:p14="http://schemas.microsoft.com/office/powerpoint/2010/main" val="2151671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5079462"/>
            <a:ext cx="11430000" cy="914400"/>
          </a:xfrm>
        </p:spPr>
        <p:txBody>
          <a:bodyPr anchor="b" anchorCtr="0">
            <a:noAutofit/>
          </a:bodyPr>
          <a:lstStyle/>
          <a:p>
            <a:r>
              <a:rPr lang="en-US" sz="3600" cap="none" dirty="0">
                <a:solidFill>
                  <a:schemeClr val="tx1"/>
                </a:solidFill>
              </a:rPr>
              <a:t>But before we do, just think…..where are the labels of ingredients for a house?</a:t>
            </a:r>
          </a:p>
        </p:txBody>
      </p:sp>
      <p:pic>
        <p:nvPicPr>
          <p:cNvPr id="52" name="Picture Placeholder 51" descr="photo of dandelion&#10;">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2971800" cy="4498848"/>
          </a:xfrm>
        </p:spPr>
      </p:pic>
      <p:pic>
        <p:nvPicPr>
          <p:cNvPr id="26" name="Picture Placeholder 25" descr="photo of blue and yellow coral&#10;">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a:stretch/>
        </p:blipFill>
        <p:spPr>
          <a:xfrm>
            <a:off x="6177280" y="0"/>
            <a:ext cx="2971800" cy="4498848"/>
          </a:xfrm>
        </p:spPr>
      </p:pic>
      <p:pic>
        <p:nvPicPr>
          <p:cNvPr id="8194" name="Picture 2" descr="Food Packaging Labels - A Guide To Our Labels For Food">
            <a:extLst>
              <a:ext uri="{FF2B5EF4-FFF2-40B4-BE49-F238E27FC236}">
                <a16:creationId xmlns:a16="http://schemas.microsoft.com/office/drawing/2014/main" id="{01CDA379-C1C0-48C2-90C2-BBDC638722C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749" r="19844"/>
          <a:stretch/>
        </p:blipFill>
        <p:spPr bwMode="auto">
          <a:xfrm>
            <a:off x="0" y="0"/>
            <a:ext cx="2971800" cy="44988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Our Logos | Red Tractor">
            <a:extLst>
              <a:ext uri="{FF2B5EF4-FFF2-40B4-BE49-F238E27FC236}">
                <a16:creationId xmlns:a16="http://schemas.microsoft.com/office/drawing/2014/main" id="{E3538771-B8EF-434E-AE21-5F0C2AD9A7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1098" y="306860"/>
            <a:ext cx="2523983" cy="401642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Beauty Product Symbols | POPSUGAR Beauty UK">
            <a:extLst>
              <a:ext uri="{FF2B5EF4-FFF2-40B4-BE49-F238E27FC236}">
                <a16:creationId xmlns:a16="http://schemas.microsoft.com/office/drawing/2014/main" id="{287CE33D-3035-4BD7-9255-6E6A6C63141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813" t="7792" r="19918" b="8368"/>
          <a:stretch/>
        </p:blipFill>
        <p:spPr bwMode="auto">
          <a:xfrm>
            <a:off x="6177281" y="0"/>
            <a:ext cx="2971800" cy="456468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Goodman Sparks Miele Professional - News">
            <a:extLst>
              <a:ext uri="{FF2B5EF4-FFF2-40B4-BE49-F238E27FC236}">
                <a16:creationId xmlns:a16="http://schemas.microsoft.com/office/drawing/2014/main" id="{5C481F95-E16B-4362-A755-1EB9409F66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16364" y="25107"/>
            <a:ext cx="2381250" cy="447374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A1A6AFD9-427B-4D6F-AA36-203D7A949121}"/>
              </a:ext>
            </a:extLst>
          </p:cNvPr>
          <p:cNvSpPr txBox="1"/>
          <p:nvPr/>
        </p:nvSpPr>
        <p:spPr>
          <a:xfrm>
            <a:off x="0" y="6219731"/>
            <a:ext cx="12192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14633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cap="none" dirty="0">
                <a:solidFill>
                  <a:schemeClr val="tx1"/>
                </a:solidFill>
              </a:rPr>
              <a:t>The front door/main entrance</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821440"/>
          </a:xfrm>
        </p:spPr>
        <p:txBody>
          <a:bodyPr anchor="ctr">
            <a:normAutofit fontScale="77500" lnSpcReduction="20000"/>
          </a:bodyPr>
          <a:lstStyle/>
          <a:p>
            <a:r>
              <a:rPr lang="en-US" sz="1800" dirty="0"/>
              <a:t>Outside air quality. Loss of heat – where are the porches/lobbies?</a:t>
            </a:r>
            <a:endParaRPr lang="en-US" dirty="0"/>
          </a:p>
          <a:p>
            <a:r>
              <a:rPr lang="en-US" sz="1800"/>
              <a:t>Doors and sources of pollution.</a:t>
            </a:r>
            <a:endParaRPr lang="en-US">
              <a:cs typeface="Arial" panose="020B0604020202020204"/>
            </a:endParaRPr>
          </a:p>
          <a:p>
            <a:r>
              <a:rPr lang="en-US" sz="1800" dirty="0">
                <a:cs typeface="Arial"/>
              </a:rPr>
              <a:t>Answer- Curtains, </a:t>
            </a:r>
            <a:r>
              <a:rPr lang="en-US" sz="1800">
                <a:cs typeface="Arial"/>
              </a:rPr>
              <a:t>draught</a:t>
            </a:r>
            <a:r>
              <a:rPr lang="en-US" sz="1800" dirty="0">
                <a:cs typeface="Arial"/>
              </a:rPr>
              <a:t> </a:t>
            </a:r>
            <a:r>
              <a:rPr lang="en-US" sz="1800" err="1">
                <a:cs typeface="Arial"/>
              </a:rPr>
              <a:t>extuders</a:t>
            </a:r>
            <a:r>
              <a:rPr lang="en-US" sz="1800" dirty="0">
                <a:cs typeface="Arial"/>
              </a:rPr>
              <a:t>, letter box on the outside of the house</a:t>
            </a:r>
          </a:p>
        </p:txBody>
      </p:sp>
      <p:pic>
        <p:nvPicPr>
          <p:cNvPr id="52" name="Picture Placeholder 51" descr="photo of dandelion&#10;">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2971800" cy="4498848"/>
          </a:xfrm>
        </p:spPr>
      </p:pic>
      <p:pic>
        <p:nvPicPr>
          <p:cNvPr id="13" name="Picture Placeholder 12" descr="photo of bright orange coral in ocean&#10;&#10;">
            <a:extLst>
              <a:ext uri="{FF2B5EF4-FFF2-40B4-BE49-F238E27FC236}">
                <a16:creationId xmlns:a16="http://schemas.microsoft.com/office/drawing/2014/main" id="{F4F60189-7D15-4E60-B5B7-058D99C2249C}"/>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xfrm>
            <a:off x="3088640" y="0"/>
            <a:ext cx="2971800" cy="4498848"/>
          </a:xfrm>
        </p:spPr>
      </p:pic>
      <p:pic>
        <p:nvPicPr>
          <p:cNvPr id="26" name="Picture Placeholder 25" descr="photo of blue and yellow coral&#10;">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val="0"/>
              </a:ext>
            </a:extLst>
          </a:blip>
          <a:srcRect/>
          <a:stretch/>
        </p:blipFill>
        <p:spPr>
          <a:xfrm>
            <a:off x="6177280" y="0"/>
            <a:ext cx="2971800" cy="4498848"/>
          </a:xfrm>
        </p:spPr>
      </p:pic>
      <p:pic>
        <p:nvPicPr>
          <p:cNvPr id="30" name="Picture Placeholder 29" descr="A picture containing invertebrate, coelenterate, jellyfish&#10;&#10;">
            <a:extLst>
              <a:ext uri="{FF2B5EF4-FFF2-40B4-BE49-F238E27FC236}">
                <a16:creationId xmlns:a16="http://schemas.microsoft.com/office/drawing/2014/main" id="{F0222DCB-44D7-40F7-8D5E-6EDA8F1429C6}"/>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val="0"/>
              </a:ext>
            </a:extLst>
          </a:blip>
          <a:srcRect/>
          <a:stretch/>
        </p:blipFill>
        <p:spPr>
          <a:xfrm>
            <a:off x="9265920" y="0"/>
            <a:ext cx="2971800" cy="4498848"/>
          </a:xfrm>
        </p:spPr>
      </p:pic>
      <p:pic>
        <p:nvPicPr>
          <p:cNvPr id="9220" name="Picture 4" descr="External Composite and Coloured Fire Doors in Essex, Ilford, Romford,  Brentwood, Enfield, Cheshunt">
            <a:extLst>
              <a:ext uri="{FF2B5EF4-FFF2-40B4-BE49-F238E27FC236}">
                <a16:creationId xmlns:a16="http://schemas.microsoft.com/office/drawing/2014/main" id="{A624E966-65D1-43BA-A6D6-7436981D781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 y="0"/>
            <a:ext cx="2990088"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e Have Ways of Stopping You Smoking Outside Our Building | The Anonymous  Widower">
            <a:extLst>
              <a:ext uri="{FF2B5EF4-FFF2-40B4-BE49-F238E27FC236}">
                <a16:creationId xmlns:a16="http://schemas.microsoft.com/office/drawing/2014/main" id="{CB7BE3A0-7D56-41BD-AF9D-87991200A36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7724" t="21226" r="36276" b="11210"/>
          <a:stretch/>
        </p:blipFill>
        <p:spPr bwMode="auto">
          <a:xfrm>
            <a:off x="3088641" y="0"/>
            <a:ext cx="2971800"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earch reveals this front door colour adds most value to homes">
            <a:extLst>
              <a:ext uri="{FF2B5EF4-FFF2-40B4-BE49-F238E27FC236}">
                <a16:creationId xmlns:a16="http://schemas.microsoft.com/office/drawing/2014/main" id="{1875B48D-A7DF-46D7-BB19-00370B45656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671" t="30933"/>
          <a:stretch/>
        </p:blipFill>
        <p:spPr bwMode="auto">
          <a:xfrm>
            <a:off x="6177279" y="0"/>
            <a:ext cx="2971800"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imple porch ideas terraced | Porch extension, House with  porch, Porch extension with toilet">
            <a:extLst>
              <a:ext uri="{FF2B5EF4-FFF2-40B4-BE49-F238E27FC236}">
                <a16:creationId xmlns:a16="http://schemas.microsoft.com/office/drawing/2014/main" id="{EBD09F27-0836-4453-8195-FB6C21B542B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2801" r="15073"/>
          <a:stretch/>
        </p:blipFill>
        <p:spPr bwMode="auto">
          <a:xfrm>
            <a:off x="9265919" y="-1"/>
            <a:ext cx="3313786" cy="4498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285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87BD4-FF44-4235-A44A-E4C6B1FA0F5B}"/>
              </a:ext>
            </a:extLst>
          </p:cNvPr>
          <p:cNvSpPr>
            <a:spLocks noGrp="1"/>
          </p:cNvSpPr>
          <p:nvPr>
            <p:ph type="title"/>
          </p:nvPr>
        </p:nvSpPr>
        <p:spPr>
          <a:xfrm>
            <a:off x="1517904" y="1517904"/>
            <a:ext cx="9144000" cy="1344168"/>
          </a:xfrm>
        </p:spPr>
        <p:txBody>
          <a:bodyPr/>
          <a:lstStyle/>
          <a:p>
            <a:r>
              <a:rPr lang="en-US" dirty="0"/>
              <a:t>Introduction</a:t>
            </a:r>
          </a:p>
        </p:txBody>
      </p:sp>
      <p:sp>
        <p:nvSpPr>
          <p:cNvPr id="4" name="Text Placeholder 3">
            <a:extLst>
              <a:ext uri="{FF2B5EF4-FFF2-40B4-BE49-F238E27FC236}">
                <a16:creationId xmlns:a16="http://schemas.microsoft.com/office/drawing/2014/main" id="{2EE315AC-680D-40A0-A5CA-0A2C35221D53}"/>
              </a:ext>
            </a:extLst>
          </p:cNvPr>
          <p:cNvSpPr>
            <a:spLocks noGrp="1"/>
          </p:cNvSpPr>
          <p:nvPr>
            <p:ph type="body" sz="quarter" idx="14"/>
          </p:nvPr>
        </p:nvSpPr>
        <p:spPr>
          <a:xfrm>
            <a:off x="1504950" y="4968049"/>
            <a:ext cx="2289175" cy="594360"/>
          </a:xfrm>
        </p:spPr>
        <p:txBody>
          <a:bodyPr vert="horz" lIns="91440" tIns="45720" rIns="91440" bIns="45720" rtlCol="0" anchor="t">
            <a:noAutofit/>
          </a:bodyPr>
          <a:lstStyle/>
          <a:p>
            <a:r>
              <a:rPr lang="en-US" b="1" dirty="0"/>
              <a:t>Ann Vanner</a:t>
            </a:r>
          </a:p>
          <a:p>
            <a:r>
              <a:rPr lang="en-US" b="1" err="1"/>
              <a:t>Prestonian</a:t>
            </a:r>
            <a:endParaRPr lang="en-US" b="1" dirty="0" err="1"/>
          </a:p>
          <a:p>
            <a:r>
              <a:rPr lang="en-US" b="1" dirty="0"/>
              <a:t>Lancastrian</a:t>
            </a:r>
          </a:p>
          <a:p>
            <a:r>
              <a:rPr lang="en-US" b="1" dirty="0"/>
              <a:t>Human</a:t>
            </a:r>
          </a:p>
        </p:txBody>
      </p:sp>
      <p:sp>
        <p:nvSpPr>
          <p:cNvPr id="6" name="Text Placeholder 5">
            <a:extLst>
              <a:ext uri="{FF2B5EF4-FFF2-40B4-BE49-F238E27FC236}">
                <a16:creationId xmlns:a16="http://schemas.microsoft.com/office/drawing/2014/main" id="{7EA408CF-4D3A-4B0F-A143-6A02121BB0D7}"/>
              </a:ext>
            </a:extLst>
          </p:cNvPr>
          <p:cNvSpPr>
            <a:spLocks noGrp="1"/>
          </p:cNvSpPr>
          <p:nvPr>
            <p:ph type="body" sz="quarter" idx="16"/>
          </p:nvPr>
        </p:nvSpPr>
        <p:spPr>
          <a:xfrm>
            <a:off x="3942757" y="4962429"/>
            <a:ext cx="1828800" cy="594360"/>
          </a:xfrm>
        </p:spPr>
        <p:txBody>
          <a:bodyPr vert="horz" lIns="91440" tIns="45720" rIns="91440" bIns="45720" rtlCol="0" anchor="t">
            <a:noAutofit/>
          </a:bodyPr>
          <a:lstStyle/>
          <a:p>
            <a:r>
              <a:rPr lang="en-US" b="1" dirty="0">
                <a:latin typeface="Arial"/>
                <a:cs typeface="Arial"/>
              </a:rPr>
              <a:t>Fellow of the Chartered Institute of Architectural Technologists</a:t>
            </a:r>
            <a:endParaRPr lang="en-US"/>
          </a:p>
        </p:txBody>
      </p:sp>
      <p:sp>
        <p:nvSpPr>
          <p:cNvPr id="8" name="Text Placeholder 7">
            <a:extLst>
              <a:ext uri="{FF2B5EF4-FFF2-40B4-BE49-F238E27FC236}">
                <a16:creationId xmlns:a16="http://schemas.microsoft.com/office/drawing/2014/main" id="{5A85D307-F84E-47E0-987A-A04372E9126E}"/>
              </a:ext>
            </a:extLst>
          </p:cNvPr>
          <p:cNvSpPr>
            <a:spLocks noGrp="1"/>
          </p:cNvSpPr>
          <p:nvPr>
            <p:ph type="body" sz="quarter" idx="18"/>
          </p:nvPr>
        </p:nvSpPr>
        <p:spPr>
          <a:xfrm>
            <a:off x="6391656" y="4968049"/>
            <a:ext cx="1828800" cy="594360"/>
          </a:xfrm>
        </p:spPr>
        <p:txBody>
          <a:bodyPr vert="horz" lIns="91440" tIns="45720" rIns="91440" bIns="45720" rtlCol="0" anchor="t">
            <a:noAutofit/>
          </a:bodyPr>
          <a:lstStyle/>
          <a:p>
            <a:r>
              <a:rPr lang="en-US" b="1" dirty="0">
                <a:latin typeface="Arial"/>
                <a:ea typeface="+mn-lt"/>
                <a:cs typeface="+mn-lt"/>
              </a:rPr>
              <a:t>Regenerative Practitioner</a:t>
            </a:r>
            <a:endParaRPr lang="en-US" dirty="0">
              <a:latin typeface="Arial"/>
            </a:endParaRPr>
          </a:p>
          <a:p>
            <a:endParaRPr lang="en-US"/>
          </a:p>
        </p:txBody>
      </p:sp>
      <p:sp>
        <p:nvSpPr>
          <p:cNvPr id="24" name="Footer Placeholder 23">
            <a:extLst>
              <a:ext uri="{FF2B5EF4-FFF2-40B4-BE49-F238E27FC236}">
                <a16:creationId xmlns:a16="http://schemas.microsoft.com/office/drawing/2014/main" id="{0D4BEF12-4C46-4DE6-82CD-ADA19DD03968}"/>
              </a:ext>
            </a:extLst>
          </p:cNvPr>
          <p:cNvSpPr>
            <a:spLocks noGrp="1"/>
          </p:cNvSpPr>
          <p:nvPr>
            <p:ph type="ftr" sz="quarter" idx="11"/>
          </p:nvPr>
        </p:nvSpPr>
        <p:spPr>
          <a:xfrm>
            <a:off x="758952" y="6400800"/>
            <a:ext cx="6099048" cy="365125"/>
          </a:xfrm>
        </p:spPr>
        <p:txBody>
          <a:bodyPr/>
          <a:lstStyle/>
          <a:p>
            <a:r>
              <a:rPr lang="sv-SE" sz="1800" b="1" dirty="0">
                <a:solidFill>
                  <a:srgbClr val="009900"/>
                </a:solidFill>
                <a:latin typeface="Arial"/>
                <a:ea typeface="+mn-lt"/>
                <a:cs typeface="Arial"/>
              </a:rPr>
              <a:t>Ann </a:t>
            </a:r>
            <a:r>
              <a:rPr lang="sv-SE" sz="1800" b="1" dirty="0" err="1">
                <a:solidFill>
                  <a:srgbClr val="009900"/>
                </a:solidFill>
                <a:latin typeface="Arial"/>
                <a:ea typeface="+mn-lt"/>
                <a:cs typeface="Arial"/>
              </a:rPr>
              <a:t>Vanner</a:t>
            </a:r>
            <a:r>
              <a:rPr lang="sv-SE" sz="1800" b="1" dirty="0">
                <a:solidFill>
                  <a:srgbClr val="009900"/>
                </a:solidFill>
                <a:ea typeface="+mn-lt"/>
                <a:cs typeface="+mn-lt"/>
              </a:rPr>
              <a:t> </a:t>
            </a:r>
            <a:r>
              <a:rPr lang="sv-SE" sz="1800" dirty="0">
                <a:solidFill>
                  <a:srgbClr val="009900"/>
                </a:solidFill>
                <a:ea typeface="+mn-lt"/>
                <a:cs typeface="+mn-lt"/>
              </a:rPr>
              <a:t>FCIAT, LFA, ARB, RIBA, FRSA</a:t>
            </a:r>
          </a:p>
        </p:txBody>
      </p:sp>
      <p:sp>
        <p:nvSpPr>
          <p:cNvPr id="23" name="Date Placeholder 22">
            <a:extLst>
              <a:ext uri="{FF2B5EF4-FFF2-40B4-BE49-F238E27FC236}">
                <a16:creationId xmlns:a16="http://schemas.microsoft.com/office/drawing/2014/main" id="{CB1E74D5-4813-45C5-819C-82134EB33156}"/>
              </a:ext>
            </a:extLst>
          </p:cNvPr>
          <p:cNvSpPr>
            <a:spLocks noGrp="1"/>
          </p:cNvSpPr>
          <p:nvPr>
            <p:ph type="dt" sz="half" idx="10"/>
          </p:nvPr>
        </p:nvSpPr>
        <p:spPr>
          <a:xfrm>
            <a:off x="8805672" y="6400800"/>
            <a:ext cx="1865376" cy="365125"/>
          </a:xfrm>
        </p:spPr>
        <p:txBody>
          <a:bodyPr/>
          <a:lstStyle/>
          <a:p>
            <a:r>
              <a:rPr lang="en-US"/>
              <a:t>3/1/20XX</a:t>
            </a:r>
          </a:p>
        </p:txBody>
      </p:sp>
      <p:sp>
        <p:nvSpPr>
          <p:cNvPr id="25" name="Slide Number Placeholder 24">
            <a:extLst>
              <a:ext uri="{FF2B5EF4-FFF2-40B4-BE49-F238E27FC236}">
                <a16:creationId xmlns:a16="http://schemas.microsoft.com/office/drawing/2014/main" id="{F0BE1471-7BBE-4F39-A9A6-15B2692F1B8B}"/>
              </a:ext>
            </a:extLst>
          </p:cNvPr>
          <p:cNvSpPr>
            <a:spLocks noGrp="1"/>
          </p:cNvSpPr>
          <p:nvPr>
            <p:ph type="sldNum" sz="quarter" idx="12"/>
          </p:nvPr>
        </p:nvSpPr>
        <p:spPr>
          <a:xfrm>
            <a:off x="10899648" y="6400800"/>
            <a:ext cx="530352" cy="365125"/>
          </a:xfrm>
        </p:spPr>
        <p:txBody>
          <a:bodyPr/>
          <a:lstStyle/>
          <a:p>
            <a:fld id="{CB1E4CB7-CB13-4810-BF18-BE31AFC64F93}" type="slidenum">
              <a:rPr lang="en-US" smtClean="0"/>
              <a:pPr/>
              <a:t>2</a:t>
            </a:fld>
            <a:endParaRPr lang="en-US"/>
          </a:p>
        </p:txBody>
      </p:sp>
      <p:pic>
        <p:nvPicPr>
          <p:cNvPr id="11" name="Picture 11" descr="A picture containing text, watch&#10;&#10;Description automatically generated">
            <a:extLst>
              <a:ext uri="{FF2B5EF4-FFF2-40B4-BE49-F238E27FC236}">
                <a16:creationId xmlns:a16="http://schemas.microsoft.com/office/drawing/2014/main" id="{5E7F7EA8-FD10-167E-FD62-E7E8E3986366}"/>
              </a:ext>
            </a:extLst>
          </p:cNvPr>
          <p:cNvPicPr>
            <a:picLocks noChangeAspect="1"/>
          </p:cNvPicPr>
          <p:nvPr/>
        </p:nvPicPr>
        <p:blipFill>
          <a:blip r:embed="rId2"/>
          <a:stretch>
            <a:fillRect/>
          </a:stretch>
        </p:blipFill>
        <p:spPr>
          <a:xfrm>
            <a:off x="8886771" y="3034836"/>
            <a:ext cx="1713109" cy="1644508"/>
          </a:xfrm>
          <a:prstGeom prst="rect">
            <a:avLst/>
          </a:prstGeom>
        </p:spPr>
      </p:pic>
      <p:sp>
        <p:nvSpPr>
          <p:cNvPr id="21" name="Text Placeholder 20">
            <a:extLst>
              <a:ext uri="{FF2B5EF4-FFF2-40B4-BE49-F238E27FC236}">
                <a16:creationId xmlns:a16="http://schemas.microsoft.com/office/drawing/2014/main" id="{95154649-ABE4-9626-D02C-179C5869EA06}"/>
              </a:ext>
            </a:extLst>
          </p:cNvPr>
          <p:cNvSpPr>
            <a:spLocks noGrp="1"/>
          </p:cNvSpPr>
          <p:nvPr>
            <p:ph type="body" sz="quarter" idx="20"/>
          </p:nvPr>
        </p:nvSpPr>
        <p:spPr>
          <a:xfrm>
            <a:off x="8825653" y="4968237"/>
            <a:ext cx="2351069" cy="594360"/>
          </a:xfrm>
        </p:spPr>
        <p:txBody>
          <a:bodyPr vert="horz" lIns="91440" tIns="45720" rIns="91440" bIns="45720" rtlCol="0" anchor="t">
            <a:noAutofit/>
          </a:bodyPr>
          <a:lstStyle/>
          <a:p>
            <a:r>
              <a:rPr lang="en-US" b="1" dirty="0">
                <a:latin typeface="Arial"/>
                <a:ea typeface="+mn-lt"/>
                <a:cs typeface="+mn-lt"/>
              </a:rPr>
              <a:t>Living Future Accredited Professional</a:t>
            </a:r>
            <a:endParaRPr lang="en-US" dirty="0">
              <a:latin typeface="Arial"/>
              <a:cs typeface="Arial"/>
            </a:endParaRPr>
          </a:p>
        </p:txBody>
      </p:sp>
      <p:pic>
        <p:nvPicPr>
          <p:cNvPr id="28" name="Picture 28" descr="Icon&#10;&#10;Description automatically generated">
            <a:extLst>
              <a:ext uri="{FF2B5EF4-FFF2-40B4-BE49-F238E27FC236}">
                <a16:creationId xmlns:a16="http://schemas.microsoft.com/office/drawing/2014/main" id="{BCAF0525-BF04-BB2C-03BB-8B83FB96A138}"/>
              </a:ext>
            </a:extLst>
          </p:cNvPr>
          <p:cNvPicPr>
            <a:picLocks noChangeAspect="1"/>
          </p:cNvPicPr>
          <p:nvPr/>
        </p:nvPicPr>
        <p:blipFill>
          <a:blip r:embed="rId3"/>
          <a:stretch>
            <a:fillRect/>
          </a:stretch>
        </p:blipFill>
        <p:spPr>
          <a:xfrm>
            <a:off x="6193551" y="2755988"/>
            <a:ext cx="2219325" cy="2219325"/>
          </a:xfrm>
          <a:prstGeom prst="rect">
            <a:avLst/>
          </a:prstGeom>
        </p:spPr>
      </p:pic>
      <p:pic>
        <p:nvPicPr>
          <p:cNvPr id="12" name="Picture 12">
            <a:extLst>
              <a:ext uri="{FF2B5EF4-FFF2-40B4-BE49-F238E27FC236}">
                <a16:creationId xmlns:a16="http://schemas.microsoft.com/office/drawing/2014/main" id="{7CE6D1D9-C5A7-78FD-835D-86F9E59CC94B}"/>
              </a:ext>
            </a:extLst>
          </p:cNvPr>
          <p:cNvPicPr>
            <a:picLocks noChangeAspect="1"/>
          </p:cNvPicPr>
          <p:nvPr/>
        </p:nvPicPr>
        <p:blipFill>
          <a:blip r:embed="rId4"/>
          <a:stretch>
            <a:fillRect/>
          </a:stretch>
        </p:blipFill>
        <p:spPr>
          <a:xfrm>
            <a:off x="3968714" y="3357027"/>
            <a:ext cx="1771650" cy="1000125"/>
          </a:xfrm>
          <a:prstGeom prst="rect">
            <a:avLst/>
          </a:prstGeom>
        </p:spPr>
      </p:pic>
      <p:pic>
        <p:nvPicPr>
          <p:cNvPr id="3" name="Picture 4" descr="A close-up of a person smiling&#10;&#10;Description automatically generated">
            <a:extLst>
              <a:ext uri="{FF2B5EF4-FFF2-40B4-BE49-F238E27FC236}">
                <a16:creationId xmlns:a16="http://schemas.microsoft.com/office/drawing/2014/main" id="{6652934D-8FF1-0BA9-34EE-F3B8D8E2B382}"/>
              </a:ext>
            </a:extLst>
          </p:cNvPr>
          <p:cNvPicPr>
            <a:picLocks noChangeAspect="1"/>
          </p:cNvPicPr>
          <p:nvPr/>
        </p:nvPicPr>
        <p:blipFill>
          <a:blip r:embed="rId5"/>
          <a:stretch>
            <a:fillRect/>
          </a:stretch>
        </p:blipFill>
        <p:spPr>
          <a:xfrm>
            <a:off x="1505678" y="3035924"/>
            <a:ext cx="1831299" cy="1839627"/>
          </a:xfrm>
          <a:prstGeom prst="rect">
            <a:avLst/>
          </a:prstGeom>
        </p:spPr>
      </p:pic>
    </p:spTree>
    <p:extLst>
      <p:ext uri="{BB962C8B-B14F-4D97-AF65-F5344CB8AC3E}">
        <p14:creationId xmlns:p14="http://schemas.microsoft.com/office/powerpoint/2010/main" val="1682303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cap="none" dirty="0">
                <a:solidFill>
                  <a:schemeClr val="tx1"/>
                </a:solidFill>
              </a:rPr>
              <a:t>The porch/hallway</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761526"/>
          </a:xfrm>
        </p:spPr>
        <p:txBody>
          <a:bodyPr anchor="ctr">
            <a:normAutofit fontScale="92500" lnSpcReduction="20000"/>
          </a:bodyPr>
          <a:lstStyle/>
          <a:p>
            <a:r>
              <a:rPr lang="en-US" dirty="0"/>
              <a:t>Good places to catch the dirt from shoes etc. Being designed out of homes. Where to leave your coat and shoes? To leave damp coats. Change into warm inside clothes </a:t>
            </a:r>
          </a:p>
        </p:txBody>
      </p:sp>
      <p:pic>
        <p:nvPicPr>
          <p:cNvPr id="52" name="Picture Placeholder 51" descr="photo of dandelion&#10;">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2971800" cy="4498848"/>
          </a:xfrm>
        </p:spPr>
      </p:pic>
      <p:pic>
        <p:nvPicPr>
          <p:cNvPr id="13" name="Picture Placeholder 12" descr="photo of bright orange coral in ocean&#10;&#10;">
            <a:extLst>
              <a:ext uri="{FF2B5EF4-FFF2-40B4-BE49-F238E27FC236}">
                <a16:creationId xmlns:a16="http://schemas.microsoft.com/office/drawing/2014/main" id="{F4F60189-7D15-4E60-B5B7-058D99C2249C}"/>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xfrm>
            <a:off x="3088640" y="0"/>
            <a:ext cx="2971800" cy="4498848"/>
          </a:xfrm>
        </p:spPr>
      </p:pic>
      <p:pic>
        <p:nvPicPr>
          <p:cNvPr id="26" name="Picture Placeholder 25" descr="photo of blue and yellow coral&#10;">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val="0"/>
              </a:ext>
            </a:extLst>
          </a:blip>
          <a:srcRect/>
          <a:stretch/>
        </p:blipFill>
        <p:spPr>
          <a:xfrm>
            <a:off x="6177280" y="0"/>
            <a:ext cx="2971800" cy="4498848"/>
          </a:xfrm>
        </p:spPr>
      </p:pic>
      <p:pic>
        <p:nvPicPr>
          <p:cNvPr id="30" name="Picture Placeholder 29" descr="A picture containing invertebrate, coelenterate, jellyfish&#10;&#10;">
            <a:extLst>
              <a:ext uri="{FF2B5EF4-FFF2-40B4-BE49-F238E27FC236}">
                <a16:creationId xmlns:a16="http://schemas.microsoft.com/office/drawing/2014/main" id="{F0222DCB-44D7-40F7-8D5E-6EDA8F1429C6}"/>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val="0"/>
              </a:ext>
            </a:extLst>
          </a:blip>
          <a:srcRect/>
          <a:stretch/>
        </p:blipFill>
        <p:spPr>
          <a:xfrm>
            <a:off x="9295181" y="0"/>
            <a:ext cx="2971800" cy="4498848"/>
          </a:xfrm>
        </p:spPr>
      </p:pic>
      <p:pic>
        <p:nvPicPr>
          <p:cNvPr id="10242" name="Picture 2" descr="592 Shoes By Front Door Stock Photos, Pictures &amp; Royalty-Free Images -  iStock">
            <a:extLst>
              <a:ext uri="{FF2B5EF4-FFF2-40B4-BE49-F238E27FC236}">
                <a16:creationId xmlns:a16="http://schemas.microsoft.com/office/drawing/2014/main" id="{F0AE75DD-822D-4594-B3F7-04C89A3639D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727" r="24567"/>
          <a:stretch/>
        </p:blipFill>
        <p:spPr bwMode="auto">
          <a:xfrm>
            <a:off x="0" y="0"/>
            <a:ext cx="2971800"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64FAA980-D984-48C3-B40D-807F638B040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2854" t="7590" r="46028" b="3656"/>
          <a:stretch/>
        </p:blipFill>
        <p:spPr bwMode="auto">
          <a:xfrm>
            <a:off x="3088641" y="1"/>
            <a:ext cx="2971799"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Dirt Trapper Door Mat 50 x 80 cm,Non-slip Entrance Rug for Indoor and  Outdoor,">
            <a:extLst>
              <a:ext uri="{FF2B5EF4-FFF2-40B4-BE49-F238E27FC236}">
                <a16:creationId xmlns:a16="http://schemas.microsoft.com/office/drawing/2014/main" id="{157E75EC-B080-471D-9BDC-867A0283586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284" r="6916" b="5712"/>
          <a:stretch/>
        </p:blipFill>
        <p:spPr bwMode="auto">
          <a:xfrm>
            <a:off x="6177281" y="0"/>
            <a:ext cx="2971800"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orridor outside the flat - Watt Property Edinburgh">
            <a:extLst>
              <a:ext uri="{FF2B5EF4-FFF2-40B4-BE49-F238E27FC236}">
                <a16:creationId xmlns:a16="http://schemas.microsoft.com/office/drawing/2014/main" id="{8528275B-E37F-4735-8E7C-DF4179C8F92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8599" r="26925"/>
          <a:stretch/>
        </p:blipFill>
        <p:spPr bwMode="auto">
          <a:xfrm>
            <a:off x="9295180" y="0"/>
            <a:ext cx="2971801" cy="449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535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fontScale="90000"/>
          </a:bodyPr>
          <a:lstStyle/>
          <a:p>
            <a:r>
              <a:rPr lang="en-US" cap="none" dirty="0">
                <a:solidFill>
                  <a:schemeClr val="tx1"/>
                </a:solidFill>
              </a:rPr>
              <a:t>The sitting room/living room/front room/lounge</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966266"/>
          </a:xfrm>
        </p:spPr>
        <p:txBody>
          <a:bodyPr anchor="ctr">
            <a:normAutofit/>
          </a:bodyPr>
          <a:lstStyle/>
          <a:p>
            <a:r>
              <a:rPr lang="en-US" dirty="0"/>
              <a:t>Carpets and soft furnishings. Curtains, blinds, but remember we need to get to the windows</a:t>
            </a:r>
            <a:endParaRPr lang="en-US" dirty="0">
              <a:cs typeface="Arial"/>
            </a:endParaRPr>
          </a:p>
        </p:txBody>
      </p:sp>
      <p:pic>
        <p:nvPicPr>
          <p:cNvPr id="52" name="Picture Placeholder 51" descr="photo of dandelion&#10;">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2971800" cy="4498848"/>
          </a:xfrm>
        </p:spPr>
      </p:pic>
      <p:pic>
        <p:nvPicPr>
          <p:cNvPr id="11268" name="Picture 4" descr="Frosted window film: 5 reasons why you need it | Ideal Home">
            <a:extLst>
              <a:ext uri="{FF2B5EF4-FFF2-40B4-BE49-F238E27FC236}">
                <a16:creationId xmlns:a16="http://schemas.microsoft.com/office/drawing/2014/main" id="{1C7772ED-D99D-4B23-9F6D-D189E434A4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498848"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ndow treatments for period homes: 20 new ideas | Real Homes">
            <a:extLst>
              <a:ext uri="{FF2B5EF4-FFF2-40B4-BE49-F238E27FC236}">
                <a16:creationId xmlns:a16="http://schemas.microsoft.com/office/drawing/2014/main" id="{471B0175-A9CC-49D0-AE72-6B986AA381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751" t="-3506" r="17742" b="3506"/>
          <a:stretch/>
        </p:blipFill>
        <p:spPr bwMode="auto">
          <a:xfrm>
            <a:off x="7974679" y="-140960"/>
            <a:ext cx="4217322" cy="46398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y chair with black legs&#10;&#10;Description automatically generated">
            <a:extLst>
              <a:ext uri="{FF2B5EF4-FFF2-40B4-BE49-F238E27FC236}">
                <a16:creationId xmlns:a16="http://schemas.microsoft.com/office/drawing/2014/main" id="{0B179C0F-B0D5-E534-DEB8-8140F2F8B416}"/>
              </a:ext>
            </a:extLst>
          </p:cNvPr>
          <p:cNvPicPr>
            <a:picLocks noChangeAspect="1"/>
          </p:cNvPicPr>
          <p:nvPr/>
        </p:nvPicPr>
        <p:blipFill>
          <a:blip r:embed="rId6"/>
          <a:stretch>
            <a:fillRect/>
          </a:stretch>
        </p:blipFill>
        <p:spPr>
          <a:xfrm>
            <a:off x="4867041" y="-37162"/>
            <a:ext cx="2743200" cy="2743200"/>
          </a:xfrm>
          <a:prstGeom prst="rect">
            <a:avLst/>
          </a:prstGeom>
        </p:spPr>
      </p:pic>
      <p:pic>
        <p:nvPicPr>
          <p:cNvPr id="5" name="Picture 4" descr="Image result for hidden curtain track diagram | Thermal curtains, Curtains,  Diy curtains">
            <a:extLst>
              <a:ext uri="{FF2B5EF4-FFF2-40B4-BE49-F238E27FC236}">
                <a16:creationId xmlns:a16="http://schemas.microsoft.com/office/drawing/2014/main" id="{2D96D366-6102-650E-3C1C-DAD67EE077F3}"/>
              </a:ext>
            </a:extLst>
          </p:cNvPr>
          <p:cNvPicPr>
            <a:picLocks noChangeAspect="1"/>
          </p:cNvPicPr>
          <p:nvPr/>
        </p:nvPicPr>
        <p:blipFill>
          <a:blip r:embed="rId7"/>
          <a:stretch>
            <a:fillRect/>
          </a:stretch>
        </p:blipFill>
        <p:spPr>
          <a:xfrm>
            <a:off x="4960882" y="2442706"/>
            <a:ext cx="2555515" cy="2171536"/>
          </a:xfrm>
          <a:prstGeom prst="rect">
            <a:avLst/>
          </a:prstGeom>
        </p:spPr>
      </p:pic>
    </p:spTree>
    <p:extLst>
      <p:ext uri="{BB962C8B-B14F-4D97-AF65-F5344CB8AC3E}">
        <p14:creationId xmlns:p14="http://schemas.microsoft.com/office/powerpoint/2010/main" val="412479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cap="none" dirty="0">
                <a:solidFill>
                  <a:schemeClr val="tx1"/>
                </a:solidFill>
              </a:rPr>
              <a:t>The kitchen</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457200"/>
          </a:xfrm>
        </p:spPr>
        <p:txBody>
          <a:bodyPr anchor="ctr">
            <a:noAutofit/>
          </a:bodyPr>
          <a:lstStyle/>
          <a:p>
            <a:r>
              <a:rPr lang="en-US" dirty="0"/>
              <a:t>Access to windows. Desire for open plan – lack of control between spaces. Chemicals to clean surfaces. Impact of cooking. Cleaning filters in extractors. Ability to ventilate – remove moisture from the air.</a:t>
            </a:r>
          </a:p>
        </p:txBody>
      </p:sp>
      <p:pic>
        <p:nvPicPr>
          <p:cNvPr id="12290" name="Picture 2" descr="Glotech Repairs - How To Clean Extractor Hood And Filters - Glotech Repairs">
            <a:extLst>
              <a:ext uri="{FF2B5EF4-FFF2-40B4-BE49-F238E27FC236}">
                <a16:creationId xmlns:a16="http://schemas.microsoft.com/office/drawing/2014/main" id="{F386C4AB-8FC8-477F-A0C3-9B6E932665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00" r="34501" b="11291"/>
          <a:stretch/>
        </p:blipFill>
        <p:spPr bwMode="auto">
          <a:xfrm>
            <a:off x="-269875" y="-7936"/>
            <a:ext cx="2661920" cy="449884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260 Aesthetic Open plan kitchen living room ideas | open plan kitchen  living room, open plan kitchen, kitchen living">
            <a:extLst>
              <a:ext uri="{FF2B5EF4-FFF2-40B4-BE49-F238E27FC236}">
                <a16:creationId xmlns:a16="http://schemas.microsoft.com/office/drawing/2014/main" id="{5379D1AF-092E-4416-AF73-E4C6635768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806" t="88" r="12766" b="-177"/>
          <a:stretch/>
        </p:blipFill>
        <p:spPr bwMode="auto">
          <a:xfrm>
            <a:off x="6018911" y="-3969"/>
            <a:ext cx="3590888" cy="45028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ow to Add to Your Under-Sink Storage">
            <a:extLst>
              <a:ext uri="{FF2B5EF4-FFF2-40B4-BE49-F238E27FC236}">
                <a16:creationId xmlns:a16="http://schemas.microsoft.com/office/drawing/2014/main" id="{605784B4-251B-4C58-BE0F-980F68C233F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473" r="20345"/>
          <a:stretch/>
        </p:blipFill>
        <p:spPr bwMode="auto">
          <a:xfrm>
            <a:off x="9708605" y="-6693"/>
            <a:ext cx="4089197" cy="44988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A picture containing indoor, cabinet, kitchen, stove&#10;&#10;Description automatically generated">
            <a:extLst>
              <a:ext uri="{FF2B5EF4-FFF2-40B4-BE49-F238E27FC236}">
                <a16:creationId xmlns:a16="http://schemas.microsoft.com/office/drawing/2014/main" id="{5C06646C-B4B7-F1BD-3587-D52690677466}"/>
              </a:ext>
            </a:extLst>
          </p:cNvPr>
          <p:cNvPicPr>
            <a:picLocks noChangeAspect="1"/>
          </p:cNvPicPr>
          <p:nvPr/>
        </p:nvPicPr>
        <p:blipFill>
          <a:blip r:embed="rId6"/>
          <a:stretch>
            <a:fillRect/>
          </a:stretch>
        </p:blipFill>
        <p:spPr>
          <a:xfrm rot="5400000">
            <a:off x="1942306" y="548481"/>
            <a:ext cx="4514850" cy="3370262"/>
          </a:xfrm>
          <a:prstGeom prst="rect">
            <a:avLst/>
          </a:prstGeom>
        </p:spPr>
      </p:pic>
    </p:spTree>
    <p:extLst>
      <p:ext uri="{BB962C8B-B14F-4D97-AF65-F5344CB8AC3E}">
        <p14:creationId xmlns:p14="http://schemas.microsoft.com/office/powerpoint/2010/main" val="1136932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Bathroom extractor fans – Bathroom extractor ceiling fan">
            <a:extLst>
              <a:ext uri="{FF2B5EF4-FFF2-40B4-BE49-F238E27FC236}">
                <a16:creationId xmlns:a16="http://schemas.microsoft.com/office/drawing/2014/main" id="{C8021003-2C43-43D9-88B2-38C4142691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3151" y="0"/>
            <a:ext cx="4498848" cy="449884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cap="none" dirty="0">
                <a:solidFill>
                  <a:schemeClr val="tx1"/>
                </a:solidFill>
              </a:rPr>
              <a:t>The bathroom</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1130858"/>
          </a:xfrm>
        </p:spPr>
        <p:txBody>
          <a:bodyPr anchor="ctr">
            <a:normAutofit/>
          </a:bodyPr>
          <a:lstStyle/>
          <a:p>
            <a:r>
              <a:rPr lang="en-US" dirty="0"/>
              <a:t>They really need good ventilation.  Humid moist air.  Rooms without windows. Difficult to access those windows that are there. The impact of ‘chemical cocktail effect’</a:t>
            </a:r>
          </a:p>
        </p:txBody>
      </p:sp>
      <p:pic>
        <p:nvPicPr>
          <p:cNvPr id="52" name="Picture Placeholder 51" descr="photo of dandelion&#10;">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val="0"/>
              </a:ext>
            </a:extLst>
          </a:blip>
          <a:srcRect/>
          <a:stretch/>
        </p:blipFill>
        <p:spPr>
          <a:xfrm>
            <a:off x="0" y="0"/>
            <a:ext cx="2971800" cy="4498848"/>
          </a:xfrm>
        </p:spPr>
      </p:pic>
      <p:pic>
        <p:nvPicPr>
          <p:cNvPr id="2050" name="Picture 2">
            <a:extLst>
              <a:ext uri="{FF2B5EF4-FFF2-40B4-BE49-F238E27FC236}">
                <a16:creationId xmlns:a16="http://schemas.microsoft.com/office/drawing/2014/main" id="{9B47376A-41AE-40C3-A502-896EFEB493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98848" cy="44988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emicals in milk">
            <a:extLst>
              <a:ext uri="{FF2B5EF4-FFF2-40B4-BE49-F238E27FC236}">
                <a16:creationId xmlns:a16="http://schemas.microsoft.com/office/drawing/2014/main" id="{F68D7A5B-38AC-4AEF-812E-5303B3E85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863" y="0"/>
            <a:ext cx="3000273" cy="4498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88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cap="none" dirty="0">
                <a:solidFill>
                  <a:schemeClr val="tx1"/>
                </a:solidFill>
              </a:rPr>
              <a:t>The bedroom</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1024640"/>
          </a:xfrm>
        </p:spPr>
        <p:txBody>
          <a:bodyPr anchor="ctr">
            <a:normAutofit/>
          </a:bodyPr>
          <a:lstStyle/>
          <a:p>
            <a:r>
              <a:rPr lang="en-US" dirty="0"/>
              <a:t>Not airing your bedroom before going to bed. Issue of windows access. Noise pollution. Should be a place to reduce stress. Quiet / restorative space to recover from the sensory overload. </a:t>
            </a:r>
          </a:p>
        </p:txBody>
      </p:sp>
      <p:pic>
        <p:nvPicPr>
          <p:cNvPr id="52" name="Picture Placeholder 51" descr="photo of dandelion&#10;">
            <a:extLst>
              <a:ext uri="{FF2B5EF4-FFF2-40B4-BE49-F238E27FC236}">
                <a16:creationId xmlns:a16="http://schemas.microsoft.com/office/drawing/2014/main" id="{8EDF030D-0F90-44EF-AF67-0F560DA783E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a:stretch/>
        </p:blipFill>
        <p:spPr>
          <a:xfrm>
            <a:off x="0" y="0"/>
            <a:ext cx="2971800" cy="4498848"/>
          </a:xfrm>
        </p:spPr>
      </p:pic>
      <p:pic>
        <p:nvPicPr>
          <p:cNvPr id="13" name="Picture Placeholder 12" descr="photo of bright orange coral in ocean&#10;&#10;">
            <a:extLst>
              <a:ext uri="{FF2B5EF4-FFF2-40B4-BE49-F238E27FC236}">
                <a16:creationId xmlns:a16="http://schemas.microsoft.com/office/drawing/2014/main" id="{F4F60189-7D15-4E60-B5B7-058D99C2249C}"/>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a:stretch/>
        </p:blipFill>
        <p:spPr>
          <a:xfrm>
            <a:off x="3088640" y="0"/>
            <a:ext cx="2971800" cy="4498848"/>
          </a:xfrm>
        </p:spPr>
      </p:pic>
      <p:pic>
        <p:nvPicPr>
          <p:cNvPr id="26" name="Picture Placeholder 25" descr="photo of blue and yellow coral&#10;">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val="0"/>
              </a:ext>
            </a:extLst>
          </a:blip>
          <a:srcRect/>
          <a:stretch/>
        </p:blipFill>
        <p:spPr>
          <a:xfrm>
            <a:off x="6177280" y="0"/>
            <a:ext cx="2971800" cy="4498848"/>
          </a:xfrm>
        </p:spPr>
      </p:pic>
      <p:pic>
        <p:nvPicPr>
          <p:cNvPr id="30" name="Picture Placeholder 29" descr="A picture containing invertebrate, coelenterate, jellyfish&#10;&#10;">
            <a:extLst>
              <a:ext uri="{FF2B5EF4-FFF2-40B4-BE49-F238E27FC236}">
                <a16:creationId xmlns:a16="http://schemas.microsoft.com/office/drawing/2014/main" id="{F0222DCB-44D7-40F7-8D5E-6EDA8F1429C6}"/>
              </a:ext>
            </a:extLst>
          </p:cNvPr>
          <p:cNvPicPr>
            <a:picLocks noGrp="1" noChangeAspect="1"/>
          </p:cNvPicPr>
          <p:nvPr>
            <p:ph type="pic" sz="quarter" idx="11"/>
          </p:nvPr>
        </p:nvPicPr>
        <p:blipFill rotWithShape="1">
          <a:blip r:embed="rId6" cstate="screen">
            <a:extLst>
              <a:ext uri="{28A0092B-C50C-407E-A947-70E740481C1C}">
                <a14:useLocalDpi xmlns:a14="http://schemas.microsoft.com/office/drawing/2010/main" val="0"/>
              </a:ext>
            </a:extLst>
          </a:blip>
          <a:srcRect/>
          <a:stretch/>
        </p:blipFill>
        <p:spPr>
          <a:xfrm>
            <a:off x="9265920" y="0"/>
            <a:ext cx="2971800" cy="4498848"/>
          </a:xfrm>
        </p:spPr>
      </p:pic>
    </p:spTree>
    <p:extLst>
      <p:ext uri="{BB962C8B-B14F-4D97-AF65-F5344CB8AC3E}">
        <p14:creationId xmlns:p14="http://schemas.microsoft.com/office/powerpoint/2010/main" val="2747693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F3D98-3C30-4CFC-8643-C81E829C8C25}"/>
              </a:ext>
            </a:extLst>
          </p:cNvPr>
          <p:cNvSpPr>
            <a:spLocks noGrp="1"/>
          </p:cNvSpPr>
          <p:nvPr>
            <p:ph type="ctrTitle"/>
          </p:nvPr>
        </p:nvSpPr>
        <p:spPr>
          <a:xfrm>
            <a:off x="381000" y="4814306"/>
            <a:ext cx="11430000" cy="914400"/>
          </a:xfrm>
        </p:spPr>
        <p:txBody>
          <a:bodyPr anchor="b" anchorCtr="0">
            <a:normAutofit/>
          </a:bodyPr>
          <a:lstStyle/>
          <a:p>
            <a:r>
              <a:rPr lang="en-US" cap="none" dirty="0">
                <a:solidFill>
                  <a:schemeClr val="tx1"/>
                </a:solidFill>
              </a:rPr>
              <a:t>The homes we need</a:t>
            </a: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1524000" y="5727142"/>
            <a:ext cx="9144000" cy="1024640"/>
          </a:xfrm>
        </p:spPr>
        <p:txBody>
          <a:bodyPr anchor="ctr">
            <a:normAutofit/>
          </a:bodyPr>
          <a:lstStyle/>
          <a:p>
            <a:r>
              <a:rPr lang="en-US" dirty="0"/>
              <a:t>What makes a healthy home? </a:t>
            </a:r>
          </a:p>
        </p:txBody>
      </p:sp>
      <p:pic>
        <p:nvPicPr>
          <p:cNvPr id="13" name="Picture Placeholder 12" descr="photo of bright orange coral in ocean&#10;&#10;">
            <a:extLst>
              <a:ext uri="{FF2B5EF4-FFF2-40B4-BE49-F238E27FC236}">
                <a16:creationId xmlns:a16="http://schemas.microsoft.com/office/drawing/2014/main" id="{F4F60189-7D15-4E60-B5B7-058D99C2249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3088640" y="0"/>
            <a:ext cx="2971800" cy="4498848"/>
          </a:xfrm>
        </p:spPr>
      </p:pic>
      <p:pic>
        <p:nvPicPr>
          <p:cNvPr id="26" name="Picture Placeholder 25" descr="photo of blue and yellow coral&#10;">
            <a:extLst>
              <a:ext uri="{FF2B5EF4-FFF2-40B4-BE49-F238E27FC236}">
                <a16:creationId xmlns:a16="http://schemas.microsoft.com/office/drawing/2014/main" id="{A2BF176F-5FF4-4E1E-83AA-20C41123AB0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val="0"/>
              </a:ext>
            </a:extLst>
          </a:blip>
          <a:srcRect/>
          <a:stretch/>
        </p:blipFill>
        <p:spPr>
          <a:xfrm>
            <a:off x="6177280" y="0"/>
            <a:ext cx="2971800" cy="4498848"/>
          </a:xfrm>
        </p:spPr>
      </p:pic>
      <p:pic>
        <p:nvPicPr>
          <p:cNvPr id="4" name="Picture 4" descr="A picture containing wall, indoor, living, floor&#10;&#10;Description automatically generated">
            <a:extLst>
              <a:ext uri="{FF2B5EF4-FFF2-40B4-BE49-F238E27FC236}">
                <a16:creationId xmlns:a16="http://schemas.microsoft.com/office/drawing/2014/main" id="{5D711AE4-A586-8F45-6D97-B388A6BE87E7}"/>
              </a:ext>
            </a:extLst>
          </p:cNvPr>
          <p:cNvPicPr>
            <a:picLocks noChangeAspect="1"/>
          </p:cNvPicPr>
          <p:nvPr/>
        </p:nvPicPr>
        <p:blipFill>
          <a:blip r:embed="rId5"/>
          <a:stretch>
            <a:fillRect/>
          </a:stretch>
        </p:blipFill>
        <p:spPr>
          <a:xfrm>
            <a:off x="0" y="-74598"/>
            <a:ext cx="12192000" cy="4568795"/>
          </a:xfrm>
          <a:prstGeom prst="rect">
            <a:avLst/>
          </a:prstGeom>
        </p:spPr>
      </p:pic>
    </p:spTree>
    <p:extLst>
      <p:ext uri="{BB962C8B-B14F-4D97-AF65-F5344CB8AC3E}">
        <p14:creationId xmlns:p14="http://schemas.microsoft.com/office/powerpoint/2010/main" val="28338719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382962" y="446405"/>
            <a:ext cx="7721283" cy="1325563"/>
          </a:xfrm>
        </p:spPr>
        <p:txBody>
          <a:bodyPr>
            <a:normAutofit/>
          </a:bodyPr>
          <a:lstStyle/>
          <a:p>
            <a:r>
              <a:rPr lang="en-US" b="1" cap="none" dirty="0">
                <a:solidFill>
                  <a:schemeClr val="tx1"/>
                </a:solidFill>
              </a:rPr>
              <a:t>What makes a Healthy Home?</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382962" y="1676400"/>
            <a:ext cx="8327835" cy="4303395"/>
          </a:xfrm>
        </p:spPr>
        <p:txBody>
          <a:bodyPr vert="horz" lIns="91440" tIns="45720" rIns="91440" bIns="45720" rtlCol="0" anchor="t">
            <a:normAutofit/>
          </a:bodyPr>
          <a:lstStyle/>
          <a:p>
            <a:pPr marL="342900" indent="-342900"/>
            <a:r>
              <a:rPr lang="en-GB" sz="2000" dirty="0">
                <a:solidFill>
                  <a:schemeClr val="tx1"/>
                </a:solidFill>
              </a:rPr>
              <a:t>Information</a:t>
            </a:r>
            <a:endParaRPr lang="en-US" sz="2000" dirty="0">
              <a:solidFill>
                <a:schemeClr val="tx1"/>
              </a:solidFill>
              <a:ea typeface="+mn-lt"/>
              <a:cs typeface="+mn-lt"/>
            </a:endParaRPr>
          </a:p>
          <a:p>
            <a:pPr marL="342900" indent="-342900">
              <a:lnSpc>
                <a:spcPts val="2200"/>
              </a:lnSpc>
              <a:buFont typeface="Arial,Sans-Serif" panose="020B0604020202020204" pitchFamily="34" charset="0"/>
            </a:pPr>
            <a:r>
              <a:rPr lang="en-GB" sz="2000" dirty="0">
                <a:solidFill>
                  <a:schemeClr val="tx1"/>
                </a:solidFill>
              </a:rPr>
              <a:t>Motivation</a:t>
            </a:r>
            <a:endParaRPr lang="en-US" sz="2000">
              <a:solidFill>
                <a:schemeClr val="tx1"/>
              </a:solidFill>
              <a:ea typeface="+mn-lt"/>
              <a:cs typeface="+mn-lt"/>
            </a:endParaRPr>
          </a:p>
          <a:p>
            <a:pPr marL="342900" indent="-342900">
              <a:lnSpc>
                <a:spcPts val="2200"/>
              </a:lnSpc>
              <a:buFont typeface="Arial,Sans-Serif" panose="020B0604020202020204" pitchFamily="34" charset="0"/>
            </a:pPr>
            <a:r>
              <a:rPr lang="en-GB" sz="2000" dirty="0">
                <a:solidFill>
                  <a:schemeClr val="tx1"/>
                </a:solidFill>
              </a:rPr>
              <a:t>Ability to Act</a:t>
            </a:r>
            <a:endParaRPr lang="en-US" sz="2000">
              <a:solidFill>
                <a:schemeClr val="tx1"/>
              </a:solidFill>
              <a:ea typeface="+mn-lt"/>
              <a:cs typeface="+mn-lt"/>
            </a:endParaRPr>
          </a:p>
          <a:p>
            <a:pPr marL="342900" indent="-342900">
              <a:lnSpc>
                <a:spcPts val="2200"/>
              </a:lnSpc>
              <a:buFont typeface="Arial,Sans-Serif" panose="020B0604020202020204" pitchFamily="34" charset="0"/>
            </a:pPr>
            <a:r>
              <a:rPr lang="en-GB" sz="2000" dirty="0">
                <a:solidFill>
                  <a:schemeClr val="tx1"/>
                </a:solidFill>
              </a:rPr>
              <a:t>Normalising</a:t>
            </a:r>
            <a:endParaRPr lang="en-GB" sz="2000" dirty="0">
              <a:solidFill>
                <a:schemeClr val="tx1"/>
              </a:solidFill>
              <a:ea typeface="+mn-lt"/>
              <a:cs typeface="+mn-lt"/>
            </a:endParaRPr>
          </a:p>
          <a:p>
            <a:pPr marL="0" indent="0">
              <a:lnSpc>
                <a:spcPts val="2200"/>
              </a:lnSpc>
              <a:buNone/>
            </a:pPr>
            <a:r>
              <a:rPr lang="en-GB" sz="2000" dirty="0">
                <a:solidFill>
                  <a:schemeClr val="tx1"/>
                </a:solidFill>
                <a:ea typeface="+mn-lt"/>
                <a:cs typeface="+mn-lt"/>
              </a:rPr>
              <a:t>And really well-designed windows!!!</a:t>
            </a:r>
          </a:p>
          <a:p>
            <a:pPr marL="0" indent="0">
              <a:lnSpc>
                <a:spcPts val="2200"/>
              </a:lnSpc>
              <a:buNone/>
            </a:pPr>
            <a:r>
              <a:rPr lang="en-GB" sz="2000" dirty="0">
                <a:solidFill>
                  <a:schemeClr val="tx1"/>
                </a:solidFill>
                <a:ea typeface="+mn-lt"/>
                <a:cs typeface="+mn-lt"/>
              </a:rPr>
              <a:t>That allow for plenty of daylight, ventilation, user control and location both inside and outside.</a:t>
            </a:r>
            <a:endParaRPr lang="en-GB" dirty="0">
              <a:solidFill>
                <a:schemeClr val="tx1"/>
              </a:solidFill>
              <a:ea typeface="+mn-lt"/>
              <a:cs typeface="+mn-lt"/>
            </a:endParaRPr>
          </a:p>
          <a:p>
            <a:pPr marL="0" indent="0">
              <a:lnSpc>
                <a:spcPts val="2200"/>
              </a:lnSpc>
              <a:buNone/>
            </a:pPr>
            <a:endParaRPr lang="en-GB" sz="2000" dirty="0">
              <a:solidFill>
                <a:schemeClr val="tx1"/>
              </a:solidFill>
              <a:ea typeface="+mn-lt"/>
              <a:cs typeface="+mn-lt"/>
            </a:endParaRPr>
          </a:p>
          <a:p>
            <a:pPr marL="0" indent="0">
              <a:lnSpc>
                <a:spcPts val="2200"/>
              </a:lnSpc>
              <a:buNone/>
            </a:pPr>
            <a:r>
              <a:rPr lang="en-GB" sz="2000" dirty="0">
                <a:solidFill>
                  <a:schemeClr val="tx1"/>
                </a:solidFill>
                <a:ea typeface="+mn-lt"/>
                <a:cs typeface="+mn-lt"/>
              </a:rPr>
              <a:t>‘Hyper localised Architecture’</a:t>
            </a:r>
            <a:endParaRPr lang="en-GB" dirty="0">
              <a:solidFill>
                <a:schemeClr val="tx1"/>
              </a:solidFill>
              <a:ea typeface="+mn-lt"/>
              <a:cs typeface="+mn-lt"/>
            </a:endParaRPr>
          </a:p>
          <a:p>
            <a:endParaRPr lang="en-US"/>
          </a:p>
          <a:p>
            <a:endParaRPr lang="en-US" dirty="0"/>
          </a:p>
          <a:p>
            <a:endParaRPr lang="en-US" dirty="0"/>
          </a:p>
        </p:txBody>
      </p:sp>
      <p:sp>
        <p:nvSpPr>
          <p:cNvPr id="6" name="TextBox 5">
            <a:extLst>
              <a:ext uri="{FF2B5EF4-FFF2-40B4-BE49-F238E27FC236}">
                <a16:creationId xmlns:a16="http://schemas.microsoft.com/office/drawing/2014/main" id="{693BCE52-031B-41BF-943E-DA07150CA3E2}"/>
              </a:ext>
            </a:extLst>
          </p:cNvPr>
          <p:cNvSpPr txBox="1"/>
          <p:nvPr/>
        </p:nvSpPr>
        <p:spPr>
          <a:xfrm>
            <a:off x="3382962" y="6226929"/>
            <a:ext cx="62242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5122" name="Picture 2" descr="Room to Breathe: My Quest to Clean Up My Home's Filthy Air | WIRED">
            <a:extLst>
              <a:ext uri="{FF2B5EF4-FFF2-40B4-BE49-F238E27FC236}">
                <a16:creationId xmlns:a16="http://schemas.microsoft.com/office/drawing/2014/main" id="{73F0C2F4-CAE8-46A5-A835-2CFF227688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17" r="13447"/>
          <a:stretch/>
        </p:blipFill>
        <p:spPr bwMode="auto">
          <a:xfrm>
            <a:off x="-683812" y="0"/>
            <a:ext cx="37530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B160919A-BF7A-5D3A-B48E-172F770733F9}"/>
              </a:ext>
            </a:extLst>
          </p:cNvPr>
          <p:cNvPicPr>
            <a:picLocks noChangeAspect="1"/>
          </p:cNvPicPr>
          <p:nvPr/>
        </p:nvPicPr>
        <p:blipFill>
          <a:blip r:embed="rId3"/>
          <a:stretch>
            <a:fillRect/>
          </a:stretch>
        </p:blipFill>
        <p:spPr>
          <a:xfrm>
            <a:off x="-750570" y="0"/>
            <a:ext cx="3825240" cy="6858000"/>
          </a:xfrm>
          <a:prstGeom prst="rect">
            <a:avLst/>
          </a:prstGeom>
        </p:spPr>
      </p:pic>
    </p:spTree>
    <p:extLst>
      <p:ext uri="{BB962C8B-B14F-4D97-AF65-F5344CB8AC3E}">
        <p14:creationId xmlns:p14="http://schemas.microsoft.com/office/powerpoint/2010/main" val="3946333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382962" y="446405"/>
            <a:ext cx="7721283" cy="1325563"/>
          </a:xfrm>
        </p:spPr>
        <p:txBody>
          <a:bodyPr>
            <a:normAutofit/>
          </a:bodyPr>
          <a:lstStyle/>
          <a:p>
            <a:r>
              <a:rPr lang="en-US" b="1" cap="none" dirty="0">
                <a:solidFill>
                  <a:schemeClr val="tx1"/>
                </a:solidFill>
              </a:rPr>
              <a:t>We need to design for our senses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382962" y="1676400"/>
            <a:ext cx="8327835" cy="4303395"/>
          </a:xfrm>
        </p:spPr>
        <p:txBody>
          <a:bodyPr vert="horz" lIns="91440" tIns="45720" rIns="91440" bIns="45720" rtlCol="0" anchor="t">
            <a:normAutofit/>
          </a:bodyPr>
          <a:lstStyle/>
          <a:p>
            <a:pPr marL="0" indent="0">
              <a:buNone/>
            </a:pPr>
            <a:r>
              <a:rPr lang="en-GB" sz="2000" dirty="0">
                <a:solidFill>
                  <a:schemeClr val="tx1"/>
                </a:solidFill>
                <a:ea typeface="+mn-lt"/>
                <a:cs typeface="+mn-lt"/>
              </a:rPr>
              <a:t>We have disconnected ourselves from the natural world and we ignore the signs.</a:t>
            </a:r>
            <a:endParaRPr lang="en-US" sz="2000" dirty="0">
              <a:solidFill>
                <a:schemeClr val="tx1"/>
              </a:solidFill>
              <a:ea typeface="+mn-lt"/>
              <a:cs typeface="+mn-lt"/>
            </a:endParaRPr>
          </a:p>
          <a:p>
            <a:pPr marL="0" indent="0">
              <a:buNone/>
            </a:pPr>
            <a:r>
              <a:rPr lang="en-GB" sz="2000" dirty="0">
                <a:solidFill>
                  <a:schemeClr val="tx1"/>
                </a:solidFill>
                <a:ea typeface="+mn-lt"/>
                <a:cs typeface="+mn-lt"/>
              </a:rPr>
              <a:t>The memory of a bakery or a chippy is a memory that most can recall from our childhood. It's unlikely to be due to the visual features of the shop.</a:t>
            </a:r>
            <a:endParaRPr lang="en-US" sz="2000">
              <a:solidFill>
                <a:schemeClr val="tx1"/>
              </a:solidFill>
              <a:ea typeface="+mn-lt"/>
              <a:cs typeface="+mn-lt"/>
            </a:endParaRPr>
          </a:p>
          <a:p>
            <a:pPr marL="0" indent="0">
              <a:lnSpc>
                <a:spcPct val="100000"/>
              </a:lnSpc>
              <a:buNone/>
            </a:pPr>
            <a:r>
              <a:rPr lang="en-GB" sz="2000" dirty="0">
                <a:solidFill>
                  <a:schemeClr val="tx1"/>
                </a:solidFill>
                <a:ea typeface="+mn-lt"/>
                <a:cs typeface="+mn-lt"/>
              </a:rPr>
              <a:t>Multi-sensory design approach that recognises and cater for all senses.</a:t>
            </a:r>
            <a:endParaRPr lang="en-US" sz="2000" dirty="0">
              <a:solidFill>
                <a:schemeClr val="tx1"/>
              </a:solidFill>
              <a:ea typeface="+mn-lt"/>
              <a:cs typeface="+mn-lt"/>
            </a:endParaRPr>
          </a:p>
          <a:p>
            <a:pPr marL="0" indent="0">
              <a:lnSpc>
                <a:spcPct val="100000"/>
              </a:lnSpc>
              <a:buNone/>
            </a:pPr>
            <a:r>
              <a:rPr lang="en-GB" sz="2000" dirty="0">
                <a:solidFill>
                  <a:schemeClr val="tx1"/>
                </a:solidFill>
                <a:ea typeface="+mn-lt"/>
                <a:cs typeface="+mn-lt"/>
              </a:rPr>
              <a:t>This needs a proactive and sensual approach as a design process we are all part of rather than being seen as an engineering problem to try and resolve.</a:t>
            </a:r>
            <a:endParaRPr lang="en-GB" dirty="0">
              <a:solidFill>
                <a:schemeClr val="tx1"/>
              </a:solidFill>
              <a:ea typeface="+mn-lt"/>
              <a:cs typeface="+mn-lt"/>
            </a:endParaRPr>
          </a:p>
          <a:p>
            <a:endParaRPr lang="en-US"/>
          </a:p>
          <a:p>
            <a:endParaRPr lang="en-US" dirty="0"/>
          </a:p>
          <a:p>
            <a:endParaRPr lang="en-US" dirty="0"/>
          </a:p>
        </p:txBody>
      </p:sp>
      <p:sp>
        <p:nvSpPr>
          <p:cNvPr id="6" name="TextBox 5">
            <a:extLst>
              <a:ext uri="{FF2B5EF4-FFF2-40B4-BE49-F238E27FC236}">
                <a16:creationId xmlns:a16="http://schemas.microsoft.com/office/drawing/2014/main" id="{693BCE52-031B-41BF-943E-DA07150CA3E2}"/>
              </a:ext>
            </a:extLst>
          </p:cNvPr>
          <p:cNvSpPr txBox="1"/>
          <p:nvPr/>
        </p:nvSpPr>
        <p:spPr>
          <a:xfrm>
            <a:off x="3382962" y="6226929"/>
            <a:ext cx="62242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9" name="Picture 9" descr="A picture containing floor&#10;&#10;Description automatically generated">
            <a:extLst>
              <a:ext uri="{FF2B5EF4-FFF2-40B4-BE49-F238E27FC236}">
                <a16:creationId xmlns:a16="http://schemas.microsoft.com/office/drawing/2014/main" id="{B70FFD0C-4106-305D-6355-9C9972AD0AA2}"/>
              </a:ext>
            </a:extLst>
          </p:cNvPr>
          <p:cNvPicPr>
            <a:picLocks noChangeAspect="1"/>
          </p:cNvPicPr>
          <p:nvPr/>
        </p:nvPicPr>
        <p:blipFill>
          <a:blip r:embed="rId2"/>
          <a:stretch>
            <a:fillRect/>
          </a:stretch>
        </p:blipFill>
        <p:spPr>
          <a:xfrm>
            <a:off x="-2314575" y="13498"/>
            <a:ext cx="5362575" cy="6907204"/>
          </a:xfrm>
          <a:prstGeom prst="rect">
            <a:avLst/>
          </a:prstGeom>
        </p:spPr>
      </p:pic>
    </p:spTree>
    <p:extLst>
      <p:ext uri="{BB962C8B-B14F-4D97-AF65-F5344CB8AC3E}">
        <p14:creationId xmlns:p14="http://schemas.microsoft.com/office/powerpoint/2010/main" val="25265283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382962" y="446405"/>
            <a:ext cx="5625783" cy="1325563"/>
          </a:xfrm>
        </p:spPr>
        <p:txBody>
          <a:bodyPr>
            <a:normAutofit/>
          </a:bodyPr>
          <a:lstStyle/>
          <a:p>
            <a:r>
              <a:rPr lang="en-US" b="1" cap="none" dirty="0">
                <a:solidFill>
                  <a:schemeClr val="tx1"/>
                </a:solidFill>
              </a:rPr>
              <a:t>Air Quality ‘Air Health’</a:t>
            </a:r>
            <a:endParaRPr lang="en-US" b="1" cap="none" dirty="0">
              <a:solidFill>
                <a:schemeClr val="tx1"/>
              </a:solidFill>
              <a:cs typeface="Arial"/>
            </a:endParaRPr>
          </a:p>
        </p:txBody>
      </p:sp>
      <p:sp>
        <p:nvSpPr>
          <p:cNvPr id="3" name="Text Placeholder 2">
            <a:extLst>
              <a:ext uri="{FF2B5EF4-FFF2-40B4-BE49-F238E27FC236}">
                <a16:creationId xmlns:a16="http://schemas.microsoft.com/office/drawing/2014/main" id="{8A9BC54D-2FEA-452E-B2BC-353FB358852D}"/>
              </a:ext>
            </a:extLst>
          </p:cNvPr>
          <p:cNvSpPr>
            <a:spLocks noGrp="1"/>
          </p:cNvSpPr>
          <p:nvPr>
            <p:ph type="body" idx="1"/>
          </p:nvPr>
        </p:nvSpPr>
        <p:spPr>
          <a:xfrm>
            <a:off x="3382962" y="1483579"/>
            <a:ext cx="8659513" cy="823912"/>
          </a:xfrm>
        </p:spPr>
        <p:txBody>
          <a:bodyPr>
            <a:normAutofit/>
          </a:bodyPr>
          <a:lstStyle/>
          <a:p>
            <a:r>
              <a:rPr lang="en-US" sz="2000" dirty="0">
                <a:solidFill>
                  <a:srgbClr val="009900"/>
                </a:solidFill>
              </a:rPr>
              <a:t>Actions – (We are not going to look at thermal comfort, lighting and acoustic)</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382962" y="2505075"/>
            <a:ext cx="8394510" cy="3474720"/>
          </a:xfrm>
        </p:spPr>
        <p:txBody>
          <a:bodyPr vert="horz" lIns="91440" tIns="45720" rIns="91440" bIns="45720" rtlCol="0" anchor="t">
            <a:normAutofit/>
          </a:bodyPr>
          <a:lstStyle/>
          <a:p>
            <a:r>
              <a:rPr lang="en-US" sz="2000" dirty="0">
                <a:solidFill>
                  <a:schemeClr val="tx1"/>
                </a:solidFill>
              </a:rPr>
              <a:t>Breathe easy - open a window (especially before going to bed)</a:t>
            </a:r>
            <a:endParaRPr lang="en-US" sz="2000" dirty="0">
              <a:solidFill>
                <a:schemeClr val="tx1"/>
              </a:solidFill>
              <a:cs typeface="Arial"/>
            </a:endParaRPr>
          </a:p>
          <a:p>
            <a:r>
              <a:rPr lang="en-US" sz="2000" dirty="0">
                <a:solidFill>
                  <a:schemeClr val="tx1"/>
                </a:solidFill>
              </a:rPr>
              <a:t>Let air in - oxygenate the air and remove CO2</a:t>
            </a:r>
            <a:endParaRPr lang="en-US" sz="2000" dirty="0">
              <a:solidFill>
                <a:schemeClr val="tx1"/>
              </a:solidFill>
              <a:cs typeface="Arial"/>
            </a:endParaRPr>
          </a:p>
          <a:p>
            <a:r>
              <a:rPr lang="en-US" sz="2000" dirty="0">
                <a:solidFill>
                  <a:schemeClr val="tx1"/>
                </a:solidFill>
              </a:rPr>
              <a:t>Spring clean your indoor air quality</a:t>
            </a:r>
            <a:endParaRPr lang="en-US" sz="2000" dirty="0">
              <a:solidFill>
                <a:schemeClr val="tx1"/>
              </a:solidFill>
              <a:cs typeface="Arial"/>
            </a:endParaRPr>
          </a:p>
          <a:p>
            <a:r>
              <a:rPr lang="en-US" sz="2000" dirty="0">
                <a:solidFill>
                  <a:schemeClr val="tx1"/>
                </a:solidFill>
              </a:rPr>
              <a:t>Regulate humidity - don’t let it get above 49%</a:t>
            </a:r>
            <a:endParaRPr lang="en-US" sz="2000" dirty="0">
              <a:solidFill>
                <a:schemeClr val="tx1"/>
              </a:solidFill>
              <a:cs typeface="Arial"/>
            </a:endParaRPr>
          </a:p>
          <a:p>
            <a:r>
              <a:rPr lang="en-US" sz="2000" dirty="0">
                <a:solidFill>
                  <a:schemeClr val="tx1"/>
                </a:solidFill>
              </a:rPr>
              <a:t>Let daylight in</a:t>
            </a:r>
            <a:endParaRPr lang="en-US" sz="2000" dirty="0">
              <a:solidFill>
                <a:schemeClr val="tx1"/>
              </a:solidFill>
              <a:cs typeface="Arial"/>
            </a:endParaRPr>
          </a:p>
          <a:p>
            <a:r>
              <a:rPr lang="en-US" sz="2000" dirty="0">
                <a:solidFill>
                  <a:schemeClr val="tx1"/>
                </a:solidFill>
              </a:rPr>
              <a:t>Viral load in rooms - not just Covid19, but also other air borne viruses</a:t>
            </a:r>
            <a:endParaRPr lang="en-US" sz="2000" dirty="0">
              <a:solidFill>
                <a:schemeClr val="tx1"/>
              </a:solidFill>
              <a:cs typeface="Arial"/>
            </a:endParaRPr>
          </a:p>
          <a:p>
            <a:r>
              <a:rPr lang="en-US" sz="2000" dirty="0">
                <a:solidFill>
                  <a:schemeClr val="tx1"/>
                </a:solidFill>
              </a:rPr>
              <a:t>Watch the smell</a:t>
            </a:r>
            <a:endParaRPr lang="en-US" sz="2000" dirty="0">
              <a:solidFill>
                <a:schemeClr val="tx1"/>
              </a:solidFill>
              <a:cs typeface="Arial"/>
            </a:endParaRPr>
          </a:p>
          <a:p>
            <a:r>
              <a:rPr lang="en-US" sz="2000" dirty="0">
                <a:solidFill>
                  <a:schemeClr val="tx1"/>
                </a:solidFill>
              </a:rPr>
              <a:t>Avoid the ‘greenwash’ and unregulated language</a:t>
            </a:r>
            <a:endParaRPr lang="en-US" sz="2000" dirty="0">
              <a:solidFill>
                <a:schemeClr val="tx1"/>
              </a:solidFill>
              <a:cs typeface="Arial"/>
            </a:endParaRPr>
          </a:p>
          <a:p>
            <a:endParaRPr lang="en-US" dirty="0"/>
          </a:p>
          <a:p>
            <a:endParaRPr lang="en-US" dirty="0"/>
          </a:p>
        </p:txBody>
      </p:sp>
      <p:sp>
        <p:nvSpPr>
          <p:cNvPr id="6" name="TextBox 5">
            <a:extLst>
              <a:ext uri="{FF2B5EF4-FFF2-40B4-BE49-F238E27FC236}">
                <a16:creationId xmlns:a16="http://schemas.microsoft.com/office/drawing/2014/main" id="{693BCE52-031B-41BF-943E-DA07150CA3E2}"/>
              </a:ext>
            </a:extLst>
          </p:cNvPr>
          <p:cNvSpPr txBox="1"/>
          <p:nvPr/>
        </p:nvSpPr>
        <p:spPr>
          <a:xfrm>
            <a:off x="3382962" y="6226929"/>
            <a:ext cx="62242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5122" name="Picture 2" descr="Room to Breathe: My Quest to Clean Up My Home's Filthy Air | WIRED">
            <a:extLst>
              <a:ext uri="{FF2B5EF4-FFF2-40B4-BE49-F238E27FC236}">
                <a16:creationId xmlns:a16="http://schemas.microsoft.com/office/drawing/2014/main" id="{73F0C2F4-CAE8-46A5-A835-2CFF227688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517" r="13447"/>
          <a:stretch/>
        </p:blipFill>
        <p:spPr bwMode="auto">
          <a:xfrm>
            <a:off x="-683812" y="0"/>
            <a:ext cx="375301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955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philia – The Love of Life and All Living Systems">
            <a:extLst>
              <a:ext uri="{FF2B5EF4-FFF2-40B4-BE49-F238E27FC236}">
                <a16:creationId xmlns:a16="http://schemas.microsoft.com/office/drawing/2014/main" id="{C13DE6AB-32FE-47E8-8EC0-48D90AD9E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16" y="0"/>
            <a:ext cx="3849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874479" y="0"/>
            <a:ext cx="5433474" cy="1325563"/>
          </a:xfrm>
        </p:spPr>
        <p:txBody>
          <a:bodyPr>
            <a:normAutofit/>
          </a:bodyPr>
          <a:lstStyle/>
          <a:p>
            <a:r>
              <a:rPr lang="en-US" b="1" cap="none" dirty="0">
                <a:solidFill>
                  <a:schemeClr val="tx1"/>
                </a:solidFill>
              </a:rPr>
              <a:t>The Joy of Plants</a:t>
            </a:r>
          </a:p>
        </p:txBody>
      </p:sp>
      <p:sp>
        <p:nvSpPr>
          <p:cNvPr id="3" name="Text Placeholder 2">
            <a:extLst>
              <a:ext uri="{FF2B5EF4-FFF2-40B4-BE49-F238E27FC236}">
                <a16:creationId xmlns:a16="http://schemas.microsoft.com/office/drawing/2014/main" id="{8A9BC54D-2FEA-452E-B2BC-353FB358852D}"/>
              </a:ext>
            </a:extLst>
          </p:cNvPr>
          <p:cNvSpPr>
            <a:spLocks noGrp="1"/>
          </p:cNvSpPr>
          <p:nvPr>
            <p:ph type="body" idx="1"/>
          </p:nvPr>
        </p:nvSpPr>
        <p:spPr>
          <a:xfrm>
            <a:off x="3868570" y="1169329"/>
            <a:ext cx="8728894" cy="823912"/>
          </a:xfrm>
        </p:spPr>
        <p:txBody>
          <a:bodyPr>
            <a:normAutofit/>
          </a:bodyPr>
          <a:lstStyle/>
          <a:p>
            <a:r>
              <a:rPr lang="en-US" sz="2000" dirty="0">
                <a:solidFill>
                  <a:srgbClr val="009900"/>
                </a:solidFill>
              </a:rPr>
              <a:t>‘Quietly breathing out the oxygen you are breathing in’.</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868571" y="1993241"/>
            <a:ext cx="7638240" cy="3987740"/>
          </a:xfrm>
        </p:spPr>
        <p:txBody>
          <a:bodyPr vert="horz" lIns="91440" tIns="45720" rIns="91440" bIns="45720" rtlCol="0" anchor="t">
            <a:normAutofit fontScale="85000" lnSpcReduction="10000"/>
          </a:bodyPr>
          <a:lstStyle/>
          <a:p>
            <a:r>
              <a:rPr lang="en-GB" sz="2400" b="0" i="0" dirty="0">
                <a:solidFill>
                  <a:schemeClr val="tx1"/>
                </a:solidFill>
                <a:effectLst/>
              </a:rPr>
              <a:t>Having more green round us has a positive effect on ourselves and our environments.</a:t>
            </a:r>
            <a:endParaRPr lang="en-GB" sz="2400" b="0" i="0" dirty="0">
              <a:solidFill>
                <a:schemeClr val="tx1"/>
              </a:solidFill>
              <a:effectLst/>
              <a:cs typeface="Arial"/>
            </a:endParaRPr>
          </a:p>
          <a:p>
            <a:r>
              <a:rPr lang="en-GB" sz="2400" dirty="0">
                <a:solidFill>
                  <a:schemeClr val="tx1"/>
                </a:solidFill>
              </a:rPr>
              <a:t>A green space has a positive impact on out mental health. </a:t>
            </a:r>
            <a:endParaRPr lang="en-GB" sz="2400" dirty="0">
              <a:solidFill>
                <a:schemeClr val="tx1"/>
              </a:solidFill>
              <a:cs typeface="Arial"/>
            </a:endParaRPr>
          </a:p>
          <a:p>
            <a:r>
              <a:rPr lang="en-GB" sz="2400" dirty="0">
                <a:solidFill>
                  <a:schemeClr val="tx1"/>
                </a:solidFill>
              </a:rPr>
              <a:t>The idea of Vitamin N</a:t>
            </a:r>
            <a:endParaRPr lang="en-US" sz="2400">
              <a:solidFill>
                <a:schemeClr val="tx1"/>
              </a:solidFill>
              <a:cs typeface="Arial"/>
            </a:endParaRPr>
          </a:p>
          <a:p>
            <a:pPr algn="l"/>
            <a:r>
              <a:rPr lang="en-GB" sz="2400" b="0" i="0" dirty="0">
                <a:solidFill>
                  <a:schemeClr val="tx1"/>
                </a:solidFill>
                <a:effectLst/>
              </a:rPr>
              <a:t>NASA's </a:t>
            </a:r>
            <a:r>
              <a:rPr lang="en-GB" sz="2400" b="0" i="1" dirty="0">
                <a:solidFill>
                  <a:schemeClr val="tx1"/>
                </a:solidFill>
                <a:effectLst/>
              </a:rPr>
              <a:t>Clean Air Study</a:t>
            </a:r>
            <a:r>
              <a:rPr lang="en-GB" sz="2400" b="0" i="0" dirty="0">
                <a:solidFill>
                  <a:schemeClr val="tx1"/>
                </a:solidFill>
                <a:effectLst/>
              </a:rPr>
              <a:t> found that there are a number of air purifying plants that can detoxify your home from the airborne toxins, dusts and germs that can be found in a variety of household products, materials and furniture.</a:t>
            </a:r>
            <a:endParaRPr lang="en-GB" sz="2400" b="0" i="0" dirty="0">
              <a:solidFill>
                <a:schemeClr val="tx1"/>
              </a:solidFill>
              <a:effectLst/>
              <a:cs typeface="Arial"/>
            </a:endParaRPr>
          </a:p>
          <a:p>
            <a:pPr algn="l"/>
            <a:r>
              <a:rPr lang="en-GB" sz="2400" dirty="0">
                <a:solidFill>
                  <a:schemeClr val="tx1"/>
                </a:solidFill>
              </a:rPr>
              <a:t>T</a:t>
            </a:r>
            <a:r>
              <a:rPr lang="en-GB" sz="2400" b="0" i="0" dirty="0">
                <a:solidFill>
                  <a:schemeClr val="tx1"/>
                </a:solidFill>
                <a:effectLst/>
              </a:rPr>
              <a:t>he right air purifying plants can help detoxify the air in your living spaces, meaning your houseplants not only look lovely but work a little harder to clean the air you breathe in</a:t>
            </a:r>
            <a:r>
              <a:rPr lang="en-GB" sz="2600" b="0" i="0" dirty="0">
                <a:solidFill>
                  <a:schemeClr val="tx1"/>
                </a:solidFill>
                <a:effectLst/>
              </a:rPr>
              <a:t>.</a:t>
            </a:r>
            <a:endParaRPr lang="en-GB" sz="2600" b="0" i="0" dirty="0">
              <a:solidFill>
                <a:schemeClr val="tx1"/>
              </a:solidFill>
              <a:effectLst/>
              <a:cs typeface="Arial"/>
            </a:endParaRPr>
          </a:p>
          <a:p>
            <a:endParaRPr lang="en-US" sz="1800" dirty="0"/>
          </a:p>
          <a:p>
            <a:endParaRPr lang="en-US" dirty="0"/>
          </a:p>
        </p:txBody>
      </p:sp>
      <p:sp>
        <p:nvSpPr>
          <p:cNvPr id="6" name="TextBox 5">
            <a:extLst>
              <a:ext uri="{FF2B5EF4-FFF2-40B4-BE49-F238E27FC236}">
                <a16:creationId xmlns:a16="http://schemas.microsoft.com/office/drawing/2014/main" id="{693BCE52-031B-41BF-943E-DA07150CA3E2}"/>
              </a:ext>
            </a:extLst>
          </p:cNvPr>
          <p:cNvSpPr txBox="1"/>
          <p:nvPr/>
        </p:nvSpPr>
        <p:spPr>
          <a:xfrm>
            <a:off x="3868570" y="6100664"/>
            <a:ext cx="603189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8194" name="Picture 2" descr="6 Best air-purifying plants from NASA clean air study. | Best air purifying  plants, Plants, Indoor plants">
            <a:extLst>
              <a:ext uri="{FF2B5EF4-FFF2-40B4-BE49-F238E27FC236}">
                <a16:creationId xmlns:a16="http://schemas.microsoft.com/office/drawing/2014/main" id="{C0ADA32C-D5BD-4D9A-BCE3-A342D3269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16" y="0"/>
            <a:ext cx="38496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498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EB76822A-9BD1-7F57-880A-85C96A170904}"/>
              </a:ext>
            </a:extLst>
          </p:cNvPr>
          <p:cNvSpPr>
            <a:spLocks noGrp="1"/>
          </p:cNvSpPr>
          <p:nvPr>
            <p:ph type="ftr" sz="quarter" idx="11"/>
          </p:nvPr>
        </p:nvSpPr>
        <p:spPr/>
        <p:txBody>
          <a:bodyPr/>
          <a:lstStyle/>
          <a:p>
            <a:r>
              <a:rPr lang="sv-SE" sz="1800" b="1" dirty="0">
                <a:solidFill>
                  <a:srgbClr val="009900"/>
                </a:solidFill>
                <a:latin typeface="Arial"/>
                <a:ea typeface="+mn-lt"/>
                <a:cs typeface="+mn-lt"/>
              </a:rPr>
              <a:t>Ann </a:t>
            </a:r>
            <a:r>
              <a:rPr lang="sv-SE" sz="1800" b="1" dirty="0" err="1">
                <a:solidFill>
                  <a:srgbClr val="009900"/>
                </a:solidFill>
                <a:latin typeface="Arial"/>
                <a:ea typeface="+mn-lt"/>
                <a:cs typeface="+mn-lt"/>
              </a:rPr>
              <a:t>Vanner</a:t>
            </a:r>
            <a:r>
              <a:rPr lang="sv-SE" sz="1800" b="1" dirty="0">
                <a:solidFill>
                  <a:srgbClr val="009900"/>
                </a:solidFill>
                <a:ea typeface="+mn-lt"/>
                <a:cs typeface="+mn-lt"/>
              </a:rPr>
              <a:t> </a:t>
            </a:r>
            <a:r>
              <a:rPr lang="sv-SE" sz="1800" dirty="0">
                <a:solidFill>
                  <a:srgbClr val="009900"/>
                </a:solidFill>
                <a:ea typeface="+mn-lt"/>
                <a:cs typeface="+mn-lt"/>
              </a:rPr>
              <a:t>FCIAT, LFA, ARB, RIBA, FRSA </a:t>
            </a:r>
            <a:endParaRPr lang="en-US" sz="1800" dirty="0"/>
          </a:p>
        </p:txBody>
      </p:sp>
      <p:sp>
        <p:nvSpPr>
          <p:cNvPr id="8" name="Date Placeholder 7">
            <a:extLst>
              <a:ext uri="{FF2B5EF4-FFF2-40B4-BE49-F238E27FC236}">
                <a16:creationId xmlns:a16="http://schemas.microsoft.com/office/drawing/2014/main" id="{711EB6D8-6536-537D-3623-E7748D8FA657}"/>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787C972B-EB33-91C5-D865-8216DB36596E}"/>
              </a:ext>
            </a:extLst>
          </p:cNvPr>
          <p:cNvSpPr>
            <a:spLocks noGrp="1"/>
          </p:cNvSpPr>
          <p:nvPr>
            <p:ph type="sldNum" sz="quarter" idx="12"/>
          </p:nvPr>
        </p:nvSpPr>
        <p:spPr/>
        <p:txBody>
          <a:bodyPr/>
          <a:lstStyle/>
          <a:p>
            <a:fld id="{CB1E4CB7-CB13-4810-BF18-BE31AFC64F93}" type="slidenum">
              <a:rPr lang="en-US" smtClean="0"/>
              <a:t>3</a:t>
            </a:fld>
            <a:endParaRPr lang="en-US"/>
          </a:p>
        </p:txBody>
      </p:sp>
      <p:pic>
        <p:nvPicPr>
          <p:cNvPr id="14" name="Picture 14" descr="A picture containing text, file&#10;&#10;Description automatically generated">
            <a:extLst>
              <a:ext uri="{FF2B5EF4-FFF2-40B4-BE49-F238E27FC236}">
                <a16:creationId xmlns:a16="http://schemas.microsoft.com/office/drawing/2014/main" id="{B2D7BF20-6117-B38F-2228-408974FD4D80}"/>
              </a:ext>
            </a:extLst>
          </p:cNvPr>
          <p:cNvPicPr>
            <a:picLocks noChangeAspect="1"/>
          </p:cNvPicPr>
          <p:nvPr/>
        </p:nvPicPr>
        <p:blipFill>
          <a:blip r:embed="rId2"/>
          <a:stretch>
            <a:fillRect/>
          </a:stretch>
        </p:blipFill>
        <p:spPr>
          <a:xfrm>
            <a:off x="762000" y="1333500"/>
            <a:ext cx="2971800" cy="4495800"/>
          </a:xfrm>
          <a:prstGeom prst="rect">
            <a:avLst/>
          </a:prstGeom>
        </p:spPr>
      </p:pic>
      <p:pic>
        <p:nvPicPr>
          <p:cNvPr id="15" name="Picture 15" descr="Diagram&#10;&#10;Description automatically generated">
            <a:extLst>
              <a:ext uri="{FF2B5EF4-FFF2-40B4-BE49-F238E27FC236}">
                <a16:creationId xmlns:a16="http://schemas.microsoft.com/office/drawing/2014/main" id="{A49D1DB6-F6DB-9668-2ABF-5404B4E26D6B}"/>
              </a:ext>
            </a:extLst>
          </p:cNvPr>
          <p:cNvPicPr>
            <a:picLocks noChangeAspect="1"/>
          </p:cNvPicPr>
          <p:nvPr/>
        </p:nvPicPr>
        <p:blipFill>
          <a:blip r:embed="rId3"/>
          <a:stretch>
            <a:fillRect/>
          </a:stretch>
        </p:blipFill>
        <p:spPr>
          <a:xfrm>
            <a:off x="4105275" y="1447800"/>
            <a:ext cx="4562475" cy="4495800"/>
          </a:xfrm>
          <a:prstGeom prst="rect">
            <a:avLst/>
          </a:prstGeom>
        </p:spPr>
      </p:pic>
      <p:sp>
        <p:nvSpPr>
          <p:cNvPr id="18" name="TextBox 17">
            <a:extLst>
              <a:ext uri="{FF2B5EF4-FFF2-40B4-BE49-F238E27FC236}">
                <a16:creationId xmlns:a16="http://schemas.microsoft.com/office/drawing/2014/main" id="{030BBD70-B1E1-D571-039D-67984D254784}"/>
              </a:ext>
            </a:extLst>
          </p:cNvPr>
          <p:cNvSpPr txBox="1"/>
          <p:nvPr/>
        </p:nvSpPr>
        <p:spPr>
          <a:xfrm>
            <a:off x="9048750" y="1181100"/>
            <a:ext cx="2743200"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haroni"/>
                <a:cs typeface="Arial"/>
              </a:rPr>
              <a:t>Introduction to architectural technology</a:t>
            </a:r>
            <a:endParaRPr lang="en-US" sz="3200">
              <a:latin typeface="Aharoni"/>
              <a:cs typeface="Aharoni"/>
            </a:endParaRPr>
          </a:p>
        </p:txBody>
      </p:sp>
      <p:sp>
        <p:nvSpPr>
          <p:cNvPr id="19" name="TextBox 18">
            <a:extLst>
              <a:ext uri="{FF2B5EF4-FFF2-40B4-BE49-F238E27FC236}">
                <a16:creationId xmlns:a16="http://schemas.microsoft.com/office/drawing/2014/main" id="{BD381176-198C-5D55-D280-7C1AFF7B0EA6}"/>
              </a:ext>
            </a:extLst>
          </p:cNvPr>
          <p:cNvSpPr txBox="1"/>
          <p:nvPr/>
        </p:nvSpPr>
        <p:spPr>
          <a:xfrm>
            <a:off x="9048750" y="3371850"/>
            <a:ext cx="2743200"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09900"/>
                </a:solidFill>
                <a:latin typeface="Arial"/>
              </a:rPr>
              <a:t>‘Changing the world one detail at a time</a:t>
            </a:r>
            <a:r>
              <a:rPr lang="en-GB" sz="2800" dirty="0">
                <a:solidFill>
                  <a:srgbClr val="7F7F7F"/>
                </a:solidFill>
                <a:latin typeface="Arial"/>
              </a:rPr>
              <a:t>’</a:t>
            </a:r>
            <a:endParaRPr lang="en-US" sz="2800" dirty="0"/>
          </a:p>
        </p:txBody>
      </p:sp>
    </p:spTree>
    <p:extLst>
      <p:ext uri="{BB962C8B-B14F-4D97-AF65-F5344CB8AC3E}">
        <p14:creationId xmlns:p14="http://schemas.microsoft.com/office/powerpoint/2010/main" val="181168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ophilia – The Love of Life and All Living Systems">
            <a:extLst>
              <a:ext uri="{FF2B5EF4-FFF2-40B4-BE49-F238E27FC236}">
                <a16:creationId xmlns:a16="http://schemas.microsoft.com/office/drawing/2014/main" id="{C13DE6AB-32FE-47E8-8EC0-48D90AD9E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416" y="0"/>
            <a:ext cx="3849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575271" y="360141"/>
            <a:ext cx="5625783" cy="1325563"/>
          </a:xfrm>
        </p:spPr>
        <p:txBody>
          <a:bodyPr>
            <a:normAutofit/>
          </a:bodyPr>
          <a:lstStyle/>
          <a:p>
            <a:r>
              <a:rPr lang="en-US" b="1" cap="none" dirty="0">
                <a:solidFill>
                  <a:schemeClr val="tx1"/>
                </a:solidFill>
              </a:rPr>
              <a:t>Biophilia</a:t>
            </a:r>
          </a:p>
        </p:txBody>
      </p:sp>
      <p:sp>
        <p:nvSpPr>
          <p:cNvPr id="3" name="Text Placeholder 2">
            <a:extLst>
              <a:ext uri="{FF2B5EF4-FFF2-40B4-BE49-F238E27FC236}">
                <a16:creationId xmlns:a16="http://schemas.microsoft.com/office/drawing/2014/main" id="{8A9BC54D-2FEA-452E-B2BC-353FB358852D}"/>
              </a:ext>
            </a:extLst>
          </p:cNvPr>
          <p:cNvSpPr>
            <a:spLocks noGrp="1"/>
          </p:cNvSpPr>
          <p:nvPr>
            <p:ph type="body" idx="1"/>
          </p:nvPr>
        </p:nvSpPr>
        <p:spPr>
          <a:xfrm>
            <a:off x="3575271" y="1566689"/>
            <a:ext cx="8921204" cy="823912"/>
          </a:xfrm>
        </p:spPr>
        <p:txBody>
          <a:bodyPr>
            <a:normAutofit/>
          </a:bodyPr>
          <a:lstStyle/>
          <a:p>
            <a:r>
              <a:rPr lang="en-US" sz="2000" dirty="0">
                <a:solidFill>
                  <a:srgbClr val="009900"/>
                </a:solidFill>
              </a:rPr>
              <a:t>‘The urge to affiliate with other forms of life’ Edward O Wilson.</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575271" y="2511137"/>
            <a:ext cx="8394510" cy="3474720"/>
          </a:xfrm>
        </p:spPr>
        <p:txBody>
          <a:bodyPr vert="horz" lIns="91440" tIns="45720" rIns="91440" bIns="45720" rtlCol="0" anchor="t">
            <a:normAutofit/>
          </a:bodyPr>
          <a:lstStyle/>
          <a:p>
            <a:r>
              <a:rPr lang="en-GB" sz="2000" b="0" i="0" dirty="0">
                <a:solidFill>
                  <a:schemeClr val="tx1"/>
                </a:solidFill>
                <a:effectLst/>
              </a:rPr>
              <a:t>suggests that humans possess an innate tendency to seek connections with </a:t>
            </a:r>
            <a:r>
              <a:rPr lang="en-GB" sz="2000" b="0" i="0" u="none" strike="noStrike" dirty="0">
                <a:solidFill>
                  <a:schemeClr val="tx1"/>
                </a:solidFill>
                <a:effectLst/>
              </a:rPr>
              <a:t>nature</a:t>
            </a:r>
            <a:r>
              <a:rPr lang="en-GB" sz="2000" b="0" i="0" dirty="0">
                <a:solidFill>
                  <a:schemeClr val="tx1"/>
                </a:solidFill>
                <a:effectLst/>
              </a:rPr>
              <a:t> and other forms of life</a:t>
            </a:r>
            <a:endParaRPr lang="en-GB" sz="2000" b="0" i="0" dirty="0">
              <a:solidFill>
                <a:schemeClr val="tx1"/>
              </a:solidFill>
              <a:effectLst/>
              <a:cs typeface="Arial"/>
            </a:endParaRPr>
          </a:p>
          <a:p>
            <a:r>
              <a:rPr lang="en-GB" sz="2000" dirty="0">
                <a:solidFill>
                  <a:schemeClr val="tx1"/>
                </a:solidFill>
              </a:rPr>
              <a:t>We are part of nature, but we have now become disconnected.</a:t>
            </a:r>
            <a:endParaRPr lang="en-GB" sz="2000" dirty="0">
              <a:solidFill>
                <a:schemeClr val="tx1"/>
              </a:solidFill>
              <a:cs typeface="Arial"/>
            </a:endParaRPr>
          </a:p>
          <a:p>
            <a:r>
              <a:rPr lang="en-GB" sz="2000" dirty="0">
                <a:solidFill>
                  <a:schemeClr val="tx1"/>
                </a:solidFill>
              </a:rPr>
              <a:t>‘Be aware of nature’…. Should be ‘Be aware of the city!</a:t>
            </a:r>
            <a:endParaRPr lang="en-GB" sz="2000" dirty="0">
              <a:solidFill>
                <a:schemeClr val="tx1"/>
              </a:solidFill>
              <a:cs typeface="Arial"/>
            </a:endParaRPr>
          </a:p>
          <a:p>
            <a:r>
              <a:rPr lang="en-GB" sz="2000" dirty="0">
                <a:solidFill>
                  <a:schemeClr val="tx1"/>
                </a:solidFill>
              </a:rPr>
              <a:t>A series of principles based around three categories.</a:t>
            </a:r>
            <a:endParaRPr lang="en-GB" sz="2000" dirty="0">
              <a:solidFill>
                <a:schemeClr val="tx1"/>
              </a:solidFill>
              <a:cs typeface="Arial"/>
            </a:endParaRPr>
          </a:p>
          <a:p>
            <a:pPr lvl="1"/>
            <a:r>
              <a:rPr lang="en-GB" sz="2000" dirty="0">
                <a:solidFill>
                  <a:schemeClr val="tx1"/>
                </a:solidFill>
              </a:rPr>
              <a:t>Nature in the space</a:t>
            </a:r>
            <a:endParaRPr lang="en-GB" sz="2000" dirty="0">
              <a:solidFill>
                <a:schemeClr val="tx1"/>
              </a:solidFill>
              <a:cs typeface="Arial"/>
            </a:endParaRPr>
          </a:p>
          <a:p>
            <a:pPr lvl="1"/>
            <a:r>
              <a:rPr lang="en-GB" sz="2000" dirty="0">
                <a:solidFill>
                  <a:schemeClr val="tx1"/>
                </a:solidFill>
              </a:rPr>
              <a:t>Natural Analogues</a:t>
            </a:r>
            <a:endParaRPr lang="en-GB" sz="2000" dirty="0">
              <a:solidFill>
                <a:schemeClr val="tx1"/>
              </a:solidFill>
              <a:cs typeface="Arial"/>
            </a:endParaRPr>
          </a:p>
          <a:p>
            <a:pPr lvl="1"/>
            <a:r>
              <a:rPr lang="en-GB" sz="2000" dirty="0">
                <a:solidFill>
                  <a:schemeClr val="tx1"/>
                </a:solidFill>
              </a:rPr>
              <a:t>Nature of the space.</a:t>
            </a:r>
            <a:endParaRPr lang="en-US" sz="2000" dirty="0">
              <a:solidFill>
                <a:schemeClr val="tx1"/>
              </a:solidFill>
            </a:endParaRPr>
          </a:p>
          <a:p>
            <a:endParaRPr lang="en-US" dirty="0"/>
          </a:p>
          <a:p>
            <a:endParaRPr lang="en-US" dirty="0"/>
          </a:p>
        </p:txBody>
      </p:sp>
      <p:sp>
        <p:nvSpPr>
          <p:cNvPr id="6" name="TextBox 5">
            <a:extLst>
              <a:ext uri="{FF2B5EF4-FFF2-40B4-BE49-F238E27FC236}">
                <a16:creationId xmlns:a16="http://schemas.microsoft.com/office/drawing/2014/main" id="{693BCE52-031B-41BF-943E-DA07150CA3E2}"/>
              </a:ext>
            </a:extLst>
          </p:cNvPr>
          <p:cNvSpPr txBox="1"/>
          <p:nvPr/>
        </p:nvSpPr>
        <p:spPr>
          <a:xfrm>
            <a:off x="3575271" y="6211747"/>
            <a:ext cx="62242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9358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191A4-7839-4F63-B17C-7C366C59488C}"/>
              </a:ext>
            </a:extLst>
          </p:cNvPr>
          <p:cNvSpPr>
            <a:spLocks noGrp="1"/>
          </p:cNvSpPr>
          <p:nvPr>
            <p:ph type="title"/>
          </p:nvPr>
        </p:nvSpPr>
        <p:spPr>
          <a:xfrm>
            <a:off x="3382962" y="446405"/>
            <a:ext cx="8464481" cy="1325563"/>
          </a:xfrm>
        </p:spPr>
        <p:txBody>
          <a:bodyPr>
            <a:normAutofit/>
          </a:bodyPr>
          <a:lstStyle/>
          <a:p>
            <a:r>
              <a:rPr lang="en-US" b="1" cap="none" dirty="0">
                <a:solidFill>
                  <a:schemeClr val="tx1"/>
                </a:solidFill>
              </a:rPr>
              <a:t>Other measures (these are for another talk!)</a:t>
            </a:r>
          </a:p>
        </p:txBody>
      </p:sp>
      <p:sp>
        <p:nvSpPr>
          <p:cNvPr id="3" name="Text Placeholder 2">
            <a:extLst>
              <a:ext uri="{FF2B5EF4-FFF2-40B4-BE49-F238E27FC236}">
                <a16:creationId xmlns:a16="http://schemas.microsoft.com/office/drawing/2014/main" id="{8A9BC54D-2FEA-452E-B2BC-353FB358852D}"/>
              </a:ext>
            </a:extLst>
          </p:cNvPr>
          <p:cNvSpPr>
            <a:spLocks noGrp="1"/>
          </p:cNvSpPr>
          <p:nvPr>
            <p:ph type="body" idx="1"/>
          </p:nvPr>
        </p:nvSpPr>
        <p:spPr>
          <a:xfrm>
            <a:off x="3382962" y="1681163"/>
            <a:ext cx="8464481" cy="823912"/>
          </a:xfrm>
        </p:spPr>
        <p:txBody>
          <a:bodyPr>
            <a:normAutofit/>
          </a:bodyPr>
          <a:lstStyle/>
          <a:p>
            <a:r>
              <a:rPr lang="en-US" sz="2000" dirty="0">
                <a:solidFill>
                  <a:srgbClr val="009900"/>
                </a:solidFill>
              </a:rPr>
              <a:t>Just as many animals build nests, humans also like to be actively engaged in the design and creation of the living environments</a:t>
            </a:r>
          </a:p>
        </p:txBody>
      </p:sp>
      <p:sp>
        <p:nvSpPr>
          <p:cNvPr id="4" name="Content Placeholder 3">
            <a:extLst>
              <a:ext uri="{FF2B5EF4-FFF2-40B4-BE49-F238E27FC236}">
                <a16:creationId xmlns:a16="http://schemas.microsoft.com/office/drawing/2014/main" id="{9B9ED227-95A7-4B08-91FE-5E0EF0D41D20}"/>
              </a:ext>
            </a:extLst>
          </p:cNvPr>
          <p:cNvSpPr>
            <a:spLocks noGrp="1"/>
          </p:cNvSpPr>
          <p:nvPr>
            <p:ph sz="half" idx="2"/>
          </p:nvPr>
        </p:nvSpPr>
        <p:spPr>
          <a:xfrm>
            <a:off x="3382962" y="2505075"/>
            <a:ext cx="8394510" cy="3474720"/>
          </a:xfrm>
        </p:spPr>
        <p:txBody>
          <a:bodyPr vert="horz" lIns="91440" tIns="45720" rIns="91440" bIns="45720" rtlCol="0" anchor="t">
            <a:normAutofit/>
          </a:bodyPr>
          <a:lstStyle/>
          <a:p>
            <a:r>
              <a:rPr lang="en-US" sz="2000" dirty="0">
                <a:solidFill>
                  <a:schemeClr val="tx1"/>
                </a:solidFill>
              </a:rPr>
              <a:t>SPATIAL THEORY – The impact space has at an emotional, mental and spiritual level</a:t>
            </a:r>
            <a:endParaRPr lang="en-US" sz="2000" dirty="0">
              <a:solidFill>
                <a:schemeClr val="tx1"/>
              </a:solidFill>
              <a:cs typeface="Arial"/>
            </a:endParaRPr>
          </a:p>
          <a:p>
            <a:r>
              <a:rPr lang="en-US" sz="2000" dirty="0">
                <a:solidFill>
                  <a:schemeClr val="tx1"/>
                </a:solidFill>
              </a:rPr>
              <a:t>COLOURS- ‘Green sets the scene’…. But watch the paint!</a:t>
            </a:r>
            <a:endParaRPr lang="en-US" sz="2000" dirty="0">
              <a:solidFill>
                <a:schemeClr val="tx1"/>
              </a:solidFill>
              <a:cs typeface="Arial"/>
            </a:endParaRPr>
          </a:p>
          <a:p>
            <a:r>
              <a:rPr lang="en-US" sz="2000" dirty="0">
                <a:solidFill>
                  <a:schemeClr val="tx1"/>
                </a:solidFill>
              </a:rPr>
              <a:t>LOOK and FEEL OF THINGS </a:t>
            </a:r>
            <a:endParaRPr lang="en-US" sz="2000" dirty="0">
              <a:solidFill>
                <a:schemeClr val="tx1"/>
              </a:solidFill>
              <a:cs typeface="Arial"/>
            </a:endParaRPr>
          </a:p>
          <a:p>
            <a:r>
              <a:rPr lang="en-US" sz="2000" dirty="0">
                <a:solidFill>
                  <a:schemeClr val="tx1"/>
                </a:solidFill>
              </a:rPr>
              <a:t>ACTIVE AND INCLUSIVE DESIGN</a:t>
            </a:r>
            <a:endParaRPr lang="en-US" sz="2000" dirty="0">
              <a:solidFill>
                <a:schemeClr val="tx1"/>
              </a:solidFill>
              <a:cs typeface="Arial"/>
            </a:endParaRPr>
          </a:p>
          <a:p>
            <a:r>
              <a:rPr lang="en-US" sz="2000" dirty="0">
                <a:solidFill>
                  <a:schemeClr val="tx1"/>
                </a:solidFill>
              </a:rPr>
              <a:t>AMENITIES</a:t>
            </a:r>
            <a:endParaRPr lang="en-US" sz="2000" dirty="0">
              <a:solidFill>
                <a:schemeClr val="tx1"/>
              </a:solidFill>
              <a:cs typeface="Arial"/>
            </a:endParaRPr>
          </a:p>
          <a:p>
            <a:r>
              <a:rPr lang="en-US" sz="2000" dirty="0">
                <a:solidFill>
                  <a:schemeClr val="tx1"/>
                </a:solidFill>
              </a:rPr>
              <a:t>THE IMPORTNACE OF COMMUNIITES</a:t>
            </a:r>
            <a:endParaRPr lang="en-US" sz="2000" dirty="0">
              <a:solidFill>
                <a:schemeClr val="tx1"/>
              </a:solidFill>
              <a:cs typeface="Arial"/>
            </a:endParaRPr>
          </a:p>
          <a:p>
            <a:endParaRPr lang="en-US" dirty="0"/>
          </a:p>
          <a:p>
            <a:endParaRPr lang="en-US" dirty="0"/>
          </a:p>
        </p:txBody>
      </p:sp>
      <p:sp>
        <p:nvSpPr>
          <p:cNvPr id="6" name="TextBox 5">
            <a:extLst>
              <a:ext uri="{FF2B5EF4-FFF2-40B4-BE49-F238E27FC236}">
                <a16:creationId xmlns:a16="http://schemas.microsoft.com/office/drawing/2014/main" id="{693BCE52-031B-41BF-943E-DA07150CA3E2}"/>
              </a:ext>
            </a:extLst>
          </p:cNvPr>
          <p:cNvSpPr txBox="1"/>
          <p:nvPr/>
        </p:nvSpPr>
        <p:spPr>
          <a:xfrm>
            <a:off x="3382962" y="6226929"/>
            <a:ext cx="62242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pic>
        <p:nvPicPr>
          <p:cNvPr id="9218" name="Picture 2" descr="Colour and Mood | Over the Moon">
            <a:extLst>
              <a:ext uri="{FF2B5EF4-FFF2-40B4-BE49-F238E27FC236}">
                <a16:creationId xmlns:a16="http://schemas.microsoft.com/office/drawing/2014/main" id="{E5945CCA-A6DE-4075-8637-D4720D1E8E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355"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228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2F5-9E4F-44D1-A964-5CDE9635994C}"/>
              </a:ext>
            </a:extLst>
          </p:cNvPr>
          <p:cNvSpPr>
            <a:spLocks noGrp="1"/>
          </p:cNvSpPr>
          <p:nvPr>
            <p:ph type="title"/>
          </p:nvPr>
        </p:nvSpPr>
        <p:spPr>
          <a:xfrm>
            <a:off x="6520752" y="2103437"/>
            <a:ext cx="5083094" cy="1325563"/>
          </a:xfrm>
        </p:spPr>
        <p:txBody>
          <a:bodyPr>
            <a:normAutofit fontScale="90000"/>
          </a:bodyPr>
          <a:lstStyle/>
          <a:p>
            <a:r>
              <a:rPr lang="en-GB" sz="3600" b="1" cap="none" dirty="0">
                <a:solidFill>
                  <a:schemeClr val="tx1"/>
                </a:solidFill>
              </a:rPr>
              <a:t>At the beginning of the talk I said one of my mantras is</a:t>
            </a:r>
            <a:r>
              <a:rPr lang="en-GB" sz="3600" b="1" cap="none" dirty="0"/>
              <a:t> </a:t>
            </a:r>
            <a:br>
              <a:rPr lang="en-GB" sz="3200" cap="none" dirty="0"/>
            </a:br>
            <a:br>
              <a:rPr lang="en-GB" sz="3200" cap="none" dirty="0"/>
            </a:br>
            <a:r>
              <a:rPr lang="en-GB" sz="2200" cap="none" dirty="0">
                <a:solidFill>
                  <a:srgbClr val="009900"/>
                </a:solidFill>
              </a:rPr>
              <a:t>‘Learning from the everyday to ensure the everyday is well designed</a:t>
            </a:r>
            <a:r>
              <a:rPr lang="en-GB" sz="2200" dirty="0">
                <a:solidFill>
                  <a:srgbClr val="009900"/>
                </a:solidFill>
              </a:rPr>
              <a:t>’</a:t>
            </a:r>
            <a:br>
              <a:rPr lang="en-GB" sz="2200" dirty="0">
                <a:solidFill>
                  <a:srgbClr val="009900"/>
                </a:solidFill>
              </a:rPr>
            </a:br>
            <a:br>
              <a:rPr lang="en-GB" sz="2200" dirty="0">
                <a:solidFill>
                  <a:srgbClr val="009900"/>
                </a:solidFill>
              </a:rPr>
            </a:br>
            <a:endParaRPr lang="en-GB" sz="2200" dirty="0">
              <a:solidFill>
                <a:srgbClr val="009900"/>
              </a:solidFill>
            </a:endParaRPr>
          </a:p>
        </p:txBody>
      </p:sp>
      <p:sp>
        <p:nvSpPr>
          <p:cNvPr id="7" name="Footer Placeholder 6">
            <a:extLst>
              <a:ext uri="{FF2B5EF4-FFF2-40B4-BE49-F238E27FC236}">
                <a16:creationId xmlns:a16="http://schemas.microsoft.com/office/drawing/2014/main" id="{3247FA4F-4BA0-4458-A1CF-0A3476191A5A}"/>
              </a:ext>
            </a:extLst>
          </p:cNvPr>
          <p:cNvSpPr>
            <a:spLocks noGrp="1"/>
          </p:cNvSpPr>
          <p:nvPr>
            <p:ph type="ftr" sz="quarter" idx="15"/>
          </p:nvPr>
        </p:nvSpPr>
        <p:spPr>
          <a:xfrm>
            <a:off x="6596592" y="6356350"/>
            <a:ext cx="515893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4D36DDD-51E2-41E4-962B-DF526EDDAD55}"/>
              </a:ext>
            </a:extLst>
          </p:cNvPr>
          <p:cNvSpPr/>
          <p:nvPr/>
        </p:nvSpPr>
        <p:spPr>
          <a:xfrm>
            <a:off x="-1" y="0"/>
            <a:ext cx="559540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b="1" dirty="0">
                <a:latin typeface="MV Boli" panose="02000500030200090000" pitchFamily="2" charset="0"/>
                <a:cs typeface="MV Boli" panose="02000500030200090000" pitchFamily="2" charset="0"/>
              </a:rPr>
              <a:t>Architecture</a:t>
            </a:r>
            <a:r>
              <a:rPr lang="en-GB" sz="5400" b="1" dirty="0">
                <a:latin typeface="MV Boli" panose="02000500030200090000" pitchFamily="2" charset="0"/>
                <a:cs typeface="MV Boli" panose="02000500030200090000" pitchFamily="2" charset="0"/>
              </a:rPr>
              <a:t> </a:t>
            </a:r>
          </a:p>
          <a:p>
            <a:pPr algn="ctr"/>
            <a:r>
              <a:rPr lang="en-GB" sz="3200" b="1" dirty="0">
                <a:latin typeface="MV Boli" panose="02000500030200090000" pitchFamily="2" charset="0"/>
                <a:cs typeface="MV Boli" panose="02000500030200090000" pitchFamily="2" charset="0"/>
              </a:rPr>
              <a:t>is not the </a:t>
            </a:r>
          </a:p>
          <a:p>
            <a:pPr algn="ctr"/>
            <a:r>
              <a:rPr lang="en-GB" sz="4800" dirty="0">
                <a:latin typeface="MV Boli" panose="02000500030200090000" pitchFamily="2" charset="0"/>
                <a:cs typeface="MV Boli" panose="02000500030200090000" pitchFamily="2" charset="0"/>
              </a:rPr>
              <a:t>prerogative of a few nor the privilege of an elite</a:t>
            </a:r>
            <a:r>
              <a:rPr lang="en-GB" sz="5400" dirty="0">
                <a:latin typeface="MV Boli" panose="02000500030200090000" pitchFamily="2" charset="0"/>
                <a:cs typeface="MV Boli" panose="02000500030200090000" pitchFamily="2" charset="0"/>
              </a:rPr>
              <a:t>;</a:t>
            </a:r>
          </a:p>
          <a:p>
            <a:pPr algn="ctr"/>
            <a:r>
              <a:rPr lang="en-GB" sz="5400" b="1" dirty="0">
                <a:latin typeface="MV Boli" panose="02000500030200090000" pitchFamily="2" charset="0"/>
                <a:cs typeface="MV Boli" panose="02000500030200090000" pitchFamily="2" charset="0"/>
              </a:rPr>
              <a:t> </a:t>
            </a:r>
            <a:r>
              <a:rPr lang="en-GB" sz="6600" b="1" dirty="0">
                <a:latin typeface="MV Boli" panose="02000500030200090000" pitchFamily="2" charset="0"/>
                <a:cs typeface="MV Boli" panose="02000500030200090000" pitchFamily="2" charset="0"/>
              </a:rPr>
              <a:t>it is for all, and by all</a:t>
            </a:r>
          </a:p>
        </p:txBody>
      </p:sp>
      <p:sp>
        <p:nvSpPr>
          <p:cNvPr id="17" name="TextBox 16">
            <a:extLst>
              <a:ext uri="{FF2B5EF4-FFF2-40B4-BE49-F238E27FC236}">
                <a16:creationId xmlns:a16="http://schemas.microsoft.com/office/drawing/2014/main" id="{D202508D-F1A6-4446-930B-FB81B6460F6E}"/>
              </a:ext>
            </a:extLst>
          </p:cNvPr>
          <p:cNvSpPr txBox="1"/>
          <p:nvPr/>
        </p:nvSpPr>
        <p:spPr>
          <a:xfrm>
            <a:off x="6520751" y="1660769"/>
            <a:ext cx="5158934" cy="2308324"/>
          </a:xfrm>
          <a:prstGeom prst="rect">
            <a:avLst/>
          </a:prstGeom>
          <a:noFill/>
        </p:spPr>
        <p:txBody>
          <a:bodyPr wrap="square" lIns="91440" tIns="45720" rIns="91440" bIns="45720" anchor="t">
            <a:spAutoFit/>
          </a:bodyPr>
          <a:lstStyle/>
          <a:p>
            <a:r>
              <a:rPr lang="en-GB" sz="1800" dirty="0">
                <a:solidFill>
                  <a:srgbClr val="202122"/>
                </a:solidFill>
              </a:rPr>
              <a:t>I</a:t>
            </a:r>
            <a:r>
              <a:rPr lang="en-GB" sz="1800" dirty="0"/>
              <a:t> hope I haven’t scared you too much</a:t>
            </a:r>
            <a:endParaRPr lang="en-GB" sz="1800" dirty="0">
              <a:cs typeface="Arial"/>
            </a:endParaRPr>
          </a:p>
          <a:p>
            <a:endParaRPr lang="en-GB" sz="1800" dirty="0">
              <a:cs typeface="Arial"/>
            </a:endParaRPr>
          </a:p>
          <a:p>
            <a:r>
              <a:rPr lang="en-GB" dirty="0"/>
              <a:t>That you have a greater understanding of, how to keep heat in,  the issues of Indoor Air Quality and know what Biophilia is and will look up Hundertwasser</a:t>
            </a:r>
            <a:endParaRPr lang="en-GB" dirty="0">
              <a:cs typeface="Arial"/>
            </a:endParaRPr>
          </a:p>
          <a:p>
            <a:endParaRPr lang="en-GB" sz="1800" dirty="0">
              <a:cs typeface="Arial"/>
            </a:endParaRPr>
          </a:p>
          <a:p>
            <a:endParaRPr lang="en-GB" dirty="0">
              <a:cs typeface="Arial"/>
            </a:endParaRPr>
          </a:p>
        </p:txBody>
      </p:sp>
    </p:spTree>
    <p:extLst>
      <p:ext uri="{BB962C8B-B14F-4D97-AF65-F5344CB8AC3E}">
        <p14:creationId xmlns:p14="http://schemas.microsoft.com/office/powerpoint/2010/main" val="770416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9D2F5-9E4F-44D1-A964-5CDE9635994C}"/>
              </a:ext>
            </a:extLst>
          </p:cNvPr>
          <p:cNvSpPr>
            <a:spLocks noGrp="1"/>
          </p:cNvSpPr>
          <p:nvPr>
            <p:ph type="title"/>
          </p:nvPr>
        </p:nvSpPr>
        <p:spPr>
          <a:xfrm>
            <a:off x="6520751" y="723777"/>
            <a:ext cx="5083094" cy="1627315"/>
          </a:xfrm>
        </p:spPr>
        <p:txBody>
          <a:bodyPr>
            <a:normAutofit fontScale="90000"/>
          </a:bodyPr>
          <a:lstStyle/>
          <a:p>
            <a:r>
              <a:rPr lang="en-GB" sz="3600" b="1" cap="none" dirty="0">
                <a:solidFill>
                  <a:schemeClr val="tx1"/>
                </a:solidFill>
              </a:rPr>
              <a:t>Last few slides</a:t>
            </a:r>
            <a:br>
              <a:rPr lang="en-GB" sz="3200" cap="none" dirty="0"/>
            </a:br>
            <a:br>
              <a:rPr lang="en-GB" sz="3200" cap="none" dirty="0"/>
            </a:br>
            <a:br>
              <a:rPr lang="en-GB" sz="2200" dirty="0">
                <a:solidFill>
                  <a:srgbClr val="009900"/>
                </a:solidFill>
              </a:rPr>
            </a:br>
            <a:br>
              <a:rPr lang="en-GB" sz="2200" dirty="0">
                <a:solidFill>
                  <a:srgbClr val="009900"/>
                </a:solidFill>
              </a:rPr>
            </a:br>
            <a:endParaRPr lang="en-GB" sz="2200">
              <a:solidFill>
                <a:srgbClr val="009900"/>
              </a:solidFill>
              <a:cs typeface="Arial"/>
            </a:endParaRPr>
          </a:p>
        </p:txBody>
      </p:sp>
      <p:sp>
        <p:nvSpPr>
          <p:cNvPr id="7" name="Footer Placeholder 6">
            <a:extLst>
              <a:ext uri="{FF2B5EF4-FFF2-40B4-BE49-F238E27FC236}">
                <a16:creationId xmlns:a16="http://schemas.microsoft.com/office/drawing/2014/main" id="{3247FA4F-4BA0-4458-A1CF-0A3476191A5A}"/>
              </a:ext>
            </a:extLst>
          </p:cNvPr>
          <p:cNvSpPr>
            <a:spLocks noGrp="1"/>
          </p:cNvSpPr>
          <p:nvPr>
            <p:ph type="ftr" sz="quarter" idx="15"/>
          </p:nvPr>
        </p:nvSpPr>
        <p:spPr>
          <a:xfrm>
            <a:off x="6596592" y="6356350"/>
            <a:ext cx="515893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dirty="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dirty="0">
              <a:ln>
                <a:noFill/>
              </a:ln>
              <a:solidFill>
                <a:srgbClr val="009900"/>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D202508D-F1A6-4446-930B-FB81B6460F6E}"/>
              </a:ext>
            </a:extLst>
          </p:cNvPr>
          <p:cNvSpPr txBox="1"/>
          <p:nvPr/>
        </p:nvSpPr>
        <p:spPr>
          <a:xfrm>
            <a:off x="6520750" y="1446788"/>
            <a:ext cx="5454231" cy="3970318"/>
          </a:xfrm>
          <a:prstGeom prst="rect">
            <a:avLst/>
          </a:prstGeom>
          <a:noFill/>
        </p:spPr>
        <p:txBody>
          <a:bodyPr wrap="square" lIns="91440" tIns="45720" rIns="91440" bIns="45720" anchor="t">
            <a:spAutoFit/>
          </a:bodyPr>
          <a:lstStyle/>
          <a:p>
            <a:r>
              <a:rPr lang="en-GB" dirty="0"/>
              <a:t>If anyone wants to continue this conversation or has any questions that they want to ask in person then here are my contact details</a:t>
            </a:r>
            <a:endParaRPr lang="en-GB">
              <a:cs typeface="Arial"/>
            </a:endParaRPr>
          </a:p>
          <a:p>
            <a:endParaRPr lang="en-GB" dirty="0">
              <a:cs typeface="Arial"/>
            </a:endParaRPr>
          </a:p>
          <a:p>
            <a:r>
              <a:rPr lang="en-GB" dirty="0"/>
              <a:t>LinkedIn  </a:t>
            </a:r>
            <a:r>
              <a:rPr lang="en-GB" dirty="0">
                <a:hlinkClick r:id="rId2">
                  <a:extLst>
                    <a:ext uri="{A12FA001-AC4F-418D-AE19-62706E023703}">
                      <ahyp:hlinkClr xmlns:ahyp="http://schemas.microsoft.com/office/drawing/2018/hyperlinkcolor" val="tx"/>
                    </a:ext>
                  </a:extLst>
                </a:hlinkClick>
              </a:rPr>
              <a:t>https://www.linkedin.com/in/ann-vanner/</a:t>
            </a:r>
            <a:endParaRPr lang="en-GB">
              <a:cs typeface="Arial"/>
            </a:endParaRPr>
          </a:p>
          <a:p>
            <a:endParaRPr lang="en-GB" dirty="0">
              <a:cs typeface="Arial"/>
            </a:endParaRPr>
          </a:p>
          <a:p>
            <a:r>
              <a:rPr lang="en-GB" dirty="0"/>
              <a:t>Website 	 </a:t>
            </a:r>
            <a:r>
              <a:rPr lang="en-GB" dirty="0">
                <a:hlinkClick r:id="rId3">
                  <a:extLst>
                    <a:ext uri="{A12FA001-AC4F-418D-AE19-62706E023703}">
                      <ahyp:hlinkClr xmlns:ahyp="http://schemas.microsoft.com/office/drawing/2018/hyperlinkcolor" val="tx"/>
                    </a:ext>
                  </a:extLst>
                </a:hlinkClick>
              </a:rPr>
              <a:t>www.ann-vanner.co.uk</a:t>
            </a:r>
            <a:endParaRPr lang="en-GB">
              <a:cs typeface="Arial"/>
            </a:endParaRPr>
          </a:p>
          <a:p>
            <a:endParaRPr lang="en-GB" dirty="0">
              <a:cs typeface="Arial"/>
            </a:endParaRPr>
          </a:p>
          <a:p>
            <a:r>
              <a:rPr lang="en-GB" dirty="0"/>
              <a:t>Email	</a:t>
            </a:r>
            <a:r>
              <a:rPr lang="en-GB" dirty="0">
                <a:hlinkClick r:id="rId4">
                  <a:extLst>
                    <a:ext uri="{A12FA001-AC4F-418D-AE19-62706E023703}">
                      <ahyp:hlinkClr xmlns:ahyp="http://schemas.microsoft.com/office/drawing/2018/hyperlinkcolor" val="tx"/>
                    </a:ext>
                  </a:extLst>
                </a:hlinkClick>
              </a:rPr>
              <a:t>ann</a:t>
            </a:r>
            <a:r>
              <a:rPr lang="en-GB" dirty="0">
                <a:hlinkClick r:id="rId4"/>
              </a:rPr>
              <a:t>@studio-perfectus.co.uk</a:t>
            </a:r>
            <a:endParaRPr lang="en-GB" dirty="0"/>
          </a:p>
          <a:p>
            <a:endParaRPr lang="en-GB" dirty="0">
              <a:solidFill>
                <a:srgbClr val="000000"/>
              </a:solidFill>
              <a:cs typeface="Arial" panose="020B0604020202020204"/>
            </a:endParaRPr>
          </a:p>
          <a:p>
            <a:endParaRPr lang="en-GB" dirty="0">
              <a:solidFill>
                <a:srgbClr val="202122"/>
              </a:solidFill>
            </a:endParaRPr>
          </a:p>
          <a:p>
            <a:endParaRPr lang="en-GB" sz="1800" dirty="0">
              <a:solidFill>
                <a:srgbClr val="202122"/>
              </a:solidFill>
            </a:endParaRPr>
          </a:p>
          <a:p>
            <a:endParaRPr lang="en-GB" dirty="0">
              <a:solidFill>
                <a:srgbClr val="202122"/>
              </a:solidFill>
              <a:cs typeface="Arial" panose="020B0604020202020204"/>
            </a:endParaRPr>
          </a:p>
          <a:p>
            <a:endParaRPr lang="en-GB" dirty="0">
              <a:cs typeface="Arial" panose="020B0604020202020204"/>
            </a:endParaRPr>
          </a:p>
        </p:txBody>
      </p:sp>
      <p:pic>
        <p:nvPicPr>
          <p:cNvPr id="8" name="Picture 7" descr="A close up of text on a white background&#10;&#10;Description automatically generated">
            <a:extLst>
              <a:ext uri="{FF2B5EF4-FFF2-40B4-BE49-F238E27FC236}">
                <a16:creationId xmlns:a16="http://schemas.microsoft.com/office/drawing/2014/main" id="{B82BB6BB-3A58-4FE0-9B5F-6985A1ADA8B0}"/>
              </a:ext>
            </a:extLst>
          </p:cNvPr>
          <p:cNvPicPr>
            <a:picLocks noChangeAspect="1"/>
          </p:cNvPicPr>
          <p:nvPr/>
        </p:nvPicPr>
        <p:blipFill rotWithShape="1">
          <a:blip r:embed="rId5">
            <a:extLst>
              <a:ext uri="{28A0092B-C50C-407E-A947-70E740481C1C}">
                <a14:useLocalDpi xmlns:a14="http://schemas.microsoft.com/office/drawing/2010/main" val="0"/>
              </a:ext>
            </a:extLst>
          </a:blip>
          <a:srcRect l="13669" t="16588" r="24319" b="14187"/>
          <a:stretch/>
        </p:blipFill>
        <p:spPr>
          <a:xfrm>
            <a:off x="0" y="-12676"/>
            <a:ext cx="5757062" cy="6870675"/>
          </a:xfrm>
          <a:prstGeom prst="rect">
            <a:avLst/>
          </a:prstGeom>
        </p:spPr>
      </p:pic>
    </p:spTree>
    <p:extLst>
      <p:ext uri="{BB962C8B-B14F-4D97-AF65-F5344CB8AC3E}">
        <p14:creationId xmlns:p14="http://schemas.microsoft.com/office/powerpoint/2010/main" val="173838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2237-4274-42F9-AF09-33D213396109}"/>
              </a:ext>
            </a:extLst>
          </p:cNvPr>
          <p:cNvSpPr>
            <a:spLocks noGrp="1"/>
          </p:cNvSpPr>
          <p:nvPr>
            <p:ph type="title"/>
          </p:nvPr>
        </p:nvSpPr>
        <p:spPr/>
        <p:txBody>
          <a:bodyPr/>
          <a:lstStyle/>
          <a:p>
            <a:r>
              <a:rPr lang="en-GB" sz="4400" cap="none">
                <a:solidFill>
                  <a:srgbClr val="009900"/>
                </a:solidFill>
              </a:rPr>
              <a:t>Thank you</a:t>
            </a:r>
            <a:br>
              <a:rPr lang="en-GB" cap="none">
                <a:solidFill>
                  <a:srgbClr val="009900"/>
                </a:solidFill>
                <a:cs typeface="Arial"/>
              </a:rPr>
            </a:br>
            <a:br>
              <a:rPr lang="en-GB" cap="none">
                <a:cs typeface="Arial"/>
              </a:rPr>
            </a:br>
            <a:r>
              <a:rPr lang="en-GB" sz="2000" cap="none">
                <a:solidFill>
                  <a:srgbClr val="009900"/>
                </a:solidFill>
                <a:cs typeface="Arial"/>
              </a:rPr>
              <a:t>(</a:t>
            </a:r>
            <a:r>
              <a:rPr lang="en-GB" sz="2000" i="1" cap="none">
                <a:solidFill>
                  <a:srgbClr val="009900"/>
                </a:solidFill>
                <a:cs typeface="Arial"/>
              </a:rPr>
              <a:t>and breathe)</a:t>
            </a:r>
            <a:br>
              <a:rPr lang="en-GB" sz="2000" i="1" cap="none">
                <a:solidFill>
                  <a:srgbClr val="009900"/>
                </a:solidFill>
                <a:cs typeface="Arial"/>
              </a:rPr>
            </a:br>
            <a:br>
              <a:rPr lang="en-GB" sz="2000" i="1" cap="none">
                <a:solidFill>
                  <a:srgbClr val="009900"/>
                </a:solidFill>
                <a:cs typeface="Arial"/>
              </a:rPr>
            </a:br>
            <a:r>
              <a:rPr lang="en-GB" sz="4400" cap="none">
                <a:solidFill>
                  <a:srgbClr val="009900"/>
                </a:solidFill>
                <a:cs typeface="Arial"/>
              </a:rPr>
              <a:t>Any questions?</a:t>
            </a:r>
          </a:p>
        </p:txBody>
      </p:sp>
      <p:pic>
        <p:nvPicPr>
          <p:cNvPr id="5" name="Picture 6" descr="A picture containing text, blackboard&#10;&#10;Description automatically generated">
            <a:extLst>
              <a:ext uri="{FF2B5EF4-FFF2-40B4-BE49-F238E27FC236}">
                <a16:creationId xmlns:a16="http://schemas.microsoft.com/office/drawing/2014/main" id="{99B6EB9F-1FDC-5B28-B6FE-0D7D136F1C5C}"/>
              </a:ext>
            </a:extLst>
          </p:cNvPr>
          <p:cNvPicPr>
            <a:picLocks noGrp="1" noChangeAspect="1"/>
          </p:cNvPicPr>
          <p:nvPr>
            <p:ph type="pic" sz="quarter" idx="13"/>
          </p:nvPr>
        </p:nvPicPr>
        <p:blipFill rotWithShape="1">
          <a:blip r:embed="rId2"/>
          <a:srcRect l="7834" r="7834"/>
          <a:stretch/>
        </p:blipFill>
        <p:spPr>
          <a:xfrm rot="5400000">
            <a:off x="-588962" y="379412"/>
            <a:ext cx="6858000" cy="6099175"/>
          </a:xfrm>
        </p:spPr>
      </p:pic>
      <p:sp>
        <p:nvSpPr>
          <p:cNvPr id="3" name="TextBox 2">
            <a:extLst>
              <a:ext uri="{FF2B5EF4-FFF2-40B4-BE49-F238E27FC236}">
                <a16:creationId xmlns:a16="http://schemas.microsoft.com/office/drawing/2014/main" id="{8151D5C9-AFC9-94F5-CE7B-2ED83FB6E149}"/>
              </a:ext>
            </a:extLst>
          </p:cNvPr>
          <p:cNvSpPr txBox="1"/>
          <p:nvPr/>
        </p:nvSpPr>
        <p:spPr>
          <a:xfrm>
            <a:off x="6788150" y="6248400"/>
            <a:ext cx="5219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b="1">
                <a:solidFill>
                  <a:srgbClr val="009900"/>
                </a:solidFill>
              </a:rPr>
              <a:t>Ann Vanner </a:t>
            </a:r>
            <a:r>
              <a:rPr lang="sv-SE">
                <a:solidFill>
                  <a:srgbClr val="009900"/>
                </a:solidFill>
              </a:rPr>
              <a:t>FCIAT, LFA, ARB, RIBA, FRSA </a:t>
            </a:r>
            <a:r>
              <a:rPr lang="en-US">
                <a:cs typeface="Arial"/>
              </a:rPr>
              <a:t>​</a:t>
            </a:r>
            <a:endParaRPr lang="en-US"/>
          </a:p>
        </p:txBody>
      </p:sp>
    </p:spTree>
    <p:extLst>
      <p:ext uri="{BB962C8B-B14F-4D97-AF65-F5344CB8AC3E}">
        <p14:creationId xmlns:p14="http://schemas.microsoft.com/office/powerpoint/2010/main" val="1545827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2F2FC-B495-3F7A-796D-9BEFECD9EFD5}"/>
              </a:ext>
            </a:extLst>
          </p:cNvPr>
          <p:cNvSpPr>
            <a:spLocks noGrp="1"/>
          </p:cNvSpPr>
          <p:nvPr>
            <p:ph type="title"/>
          </p:nvPr>
        </p:nvSpPr>
        <p:spPr/>
        <p:txBody>
          <a:bodyPr/>
          <a:lstStyle/>
          <a:p>
            <a:r>
              <a:rPr lang="en-US" dirty="0">
                <a:ea typeface="+mj-lt"/>
                <a:cs typeface="+mj-lt"/>
              </a:rPr>
              <a:t>What to expect in the next 30 mins or so</a:t>
            </a:r>
            <a:endParaRPr lang="en-US" dirty="0"/>
          </a:p>
        </p:txBody>
      </p:sp>
      <p:pic>
        <p:nvPicPr>
          <p:cNvPr id="10" name="Picture 10">
            <a:extLst>
              <a:ext uri="{FF2B5EF4-FFF2-40B4-BE49-F238E27FC236}">
                <a16:creationId xmlns:a16="http://schemas.microsoft.com/office/drawing/2014/main" id="{5405978C-4E64-B778-DE03-1B1DE981EF9D}"/>
              </a:ext>
            </a:extLst>
          </p:cNvPr>
          <p:cNvPicPr>
            <a:picLocks noGrp="1" noChangeAspect="1"/>
          </p:cNvPicPr>
          <p:nvPr>
            <p:ph type="pic" sz="quarter" idx="13"/>
          </p:nvPr>
        </p:nvPicPr>
        <p:blipFill rotWithShape="1">
          <a:blip r:embed="rId2"/>
          <a:srcRect t="15131" b="15131"/>
          <a:stretch/>
        </p:blipFill>
        <p:spPr>
          <a:xfrm>
            <a:off x="766280" y="1508127"/>
            <a:ext cx="3342348" cy="4381119"/>
          </a:xfrm>
        </p:spPr>
      </p:pic>
      <p:sp>
        <p:nvSpPr>
          <p:cNvPr id="6" name="Content Placeholder 5">
            <a:extLst>
              <a:ext uri="{FF2B5EF4-FFF2-40B4-BE49-F238E27FC236}">
                <a16:creationId xmlns:a16="http://schemas.microsoft.com/office/drawing/2014/main" id="{7F7AA7F2-1706-E5E8-331C-0C283CBC20D0}"/>
              </a:ext>
            </a:extLst>
          </p:cNvPr>
          <p:cNvSpPr>
            <a:spLocks noGrp="1"/>
          </p:cNvSpPr>
          <p:nvPr>
            <p:ph idx="1"/>
          </p:nvPr>
        </p:nvSpPr>
        <p:spPr/>
        <p:txBody>
          <a:bodyPr vert="horz" lIns="91440" tIns="45720" rIns="91440" bIns="45720" rtlCol="0" anchor="t">
            <a:normAutofit/>
          </a:bodyPr>
          <a:lstStyle/>
          <a:p>
            <a:pPr>
              <a:lnSpc>
                <a:spcPct val="114999"/>
              </a:lnSpc>
              <a:spcBef>
                <a:spcPts val="1000"/>
              </a:spcBef>
              <a:spcAft>
                <a:spcPts val="1000"/>
              </a:spcAft>
            </a:pPr>
            <a:r>
              <a:rPr lang="en-GB" sz="1800" dirty="0">
                <a:latin typeface="Arial"/>
                <a:cs typeface="Arial"/>
              </a:rPr>
              <a:t>I am going to go through some slides</a:t>
            </a:r>
            <a:endParaRPr lang="en-US" sz="1800">
              <a:latin typeface="Arial"/>
              <a:ea typeface="+mn-lt"/>
              <a:cs typeface="+mn-lt"/>
            </a:endParaRPr>
          </a:p>
          <a:p>
            <a:pPr>
              <a:lnSpc>
                <a:spcPct val="114999"/>
              </a:lnSpc>
              <a:spcBef>
                <a:spcPts val="1000"/>
              </a:spcBef>
              <a:spcAft>
                <a:spcPts val="1000"/>
              </a:spcAft>
            </a:pPr>
            <a:r>
              <a:rPr lang="en-GB" sz="1800" dirty="0">
                <a:latin typeface="Arial"/>
                <a:cs typeface="Arial"/>
              </a:rPr>
              <a:t>There will be a few unfamiliar words and introduction to a few theories and ideas  </a:t>
            </a:r>
            <a:endParaRPr lang="en-US" sz="1800" dirty="0">
              <a:latin typeface="Arial"/>
              <a:ea typeface="+mn-lt"/>
              <a:cs typeface="+mn-lt"/>
            </a:endParaRPr>
          </a:p>
          <a:p>
            <a:pPr>
              <a:lnSpc>
                <a:spcPct val="114999"/>
              </a:lnSpc>
              <a:spcBef>
                <a:spcPts val="1000"/>
              </a:spcBef>
              <a:spcAft>
                <a:spcPts val="1000"/>
              </a:spcAft>
            </a:pPr>
            <a:r>
              <a:rPr lang="en-GB" sz="1800" dirty="0">
                <a:latin typeface="Arial"/>
                <a:cs typeface="Arial"/>
              </a:rPr>
              <a:t>Please don’t panic. </a:t>
            </a:r>
            <a:endParaRPr lang="en-US" sz="1800">
              <a:latin typeface="Arial"/>
              <a:ea typeface="+mn-lt"/>
              <a:cs typeface="+mn-lt"/>
            </a:endParaRPr>
          </a:p>
          <a:p>
            <a:pPr>
              <a:lnSpc>
                <a:spcPts val="2200"/>
              </a:lnSpc>
              <a:spcBef>
                <a:spcPts val="1000"/>
              </a:spcBef>
            </a:pPr>
            <a:r>
              <a:rPr lang="en-GB" sz="1800" dirty="0">
                <a:latin typeface="Arial"/>
                <a:cs typeface="Arial"/>
              </a:rPr>
              <a:t>Don’t need you to do anything, other than breathe.</a:t>
            </a:r>
            <a:endParaRPr lang="en-US" sz="1800">
              <a:latin typeface="Arial"/>
              <a:ea typeface="+mn-lt"/>
              <a:cs typeface="+mn-lt"/>
            </a:endParaRPr>
          </a:p>
          <a:p>
            <a:pPr>
              <a:lnSpc>
                <a:spcPts val="2200"/>
              </a:lnSpc>
              <a:spcBef>
                <a:spcPts val="1000"/>
              </a:spcBef>
            </a:pPr>
            <a:endParaRPr lang="en-GB" dirty="0">
              <a:latin typeface="Arial"/>
            </a:endParaRPr>
          </a:p>
        </p:txBody>
      </p:sp>
      <p:sp>
        <p:nvSpPr>
          <p:cNvPr id="7" name="Footer Placeholder 6">
            <a:extLst>
              <a:ext uri="{FF2B5EF4-FFF2-40B4-BE49-F238E27FC236}">
                <a16:creationId xmlns:a16="http://schemas.microsoft.com/office/drawing/2014/main" id="{46498E8E-4C6B-6458-E240-B05C7D95FF88}"/>
              </a:ext>
            </a:extLst>
          </p:cNvPr>
          <p:cNvSpPr>
            <a:spLocks noGrp="1"/>
          </p:cNvSpPr>
          <p:nvPr>
            <p:ph type="ftr" sz="quarter" idx="11"/>
          </p:nvPr>
        </p:nvSpPr>
        <p:spPr/>
        <p:txBody>
          <a:bodyPr/>
          <a:lstStyle/>
          <a:p>
            <a:r>
              <a:rPr lang="sv-SE" sz="1800" b="1" dirty="0">
                <a:solidFill>
                  <a:srgbClr val="009900"/>
                </a:solidFill>
                <a:latin typeface="Arial"/>
                <a:cs typeface="Arial"/>
              </a:rPr>
              <a:t>Ann </a:t>
            </a:r>
            <a:r>
              <a:rPr lang="sv-SE" sz="1800" b="1" dirty="0" err="1">
                <a:solidFill>
                  <a:srgbClr val="009900"/>
                </a:solidFill>
                <a:latin typeface="Arial"/>
                <a:cs typeface="Arial"/>
              </a:rPr>
              <a:t>Vanner</a:t>
            </a:r>
            <a:r>
              <a:rPr lang="sv-SE" sz="1800" b="1" dirty="0">
                <a:solidFill>
                  <a:srgbClr val="009900"/>
                </a:solidFill>
                <a:ea typeface="+mn-lt"/>
                <a:cs typeface="+mn-lt"/>
              </a:rPr>
              <a:t> </a:t>
            </a:r>
            <a:r>
              <a:rPr lang="sv-SE" sz="1800" dirty="0">
                <a:solidFill>
                  <a:srgbClr val="009900"/>
                </a:solidFill>
                <a:ea typeface="+mn-lt"/>
                <a:cs typeface="+mn-lt"/>
              </a:rPr>
              <a:t>FCIAT, LFA, ARB, RIBA, FRSA</a:t>
            </a:r>
            <a:endParaRPr lang="en-US" sz="1800" dirty="0"/>
          </a:p>
        </p:txBody>
      </p:sp>
      <p:sp>
        <p:nvSpPr>
          <p:cNvPr id="8" name="Date Placeholder 7">
            <a:extLst>
              <a:ext uri="{FF2B5EF4-FFF2-40B4-BE49-F238E27FC236}">
                <a16:creationId xmlns:a16="http://schemas.microsoft.com/office/drawing/2014/main" id="{FA55C44A-65AF-FDF6-2111-1C610FF49F3D}"/>
              </a:ext>
            </a:extLst>
          </p:cNvPr>
          <p:cNvSpPr>
            <a:spLocks noGrp="1"/>
          </p:cNvSpPr>
          <p:nvPr>
            <p:ph type="dt" sz="half" idx="10"/>
          </p:nvPr>
        </p:nvSpPr>
        <p:spPr/>
        <p:txBody>
          <a:bodyPr/>
          <a:lstStyle/>
          <a:p>
            <a:r>
              <a:rPr lang="en-US"/>
              <a:t>3/1/20XX</a:t>
            </a:r>
          </a:p>
        </p:txBody>
      </p:sp>
      <p:sp>
        <p:nvSpPr>
          <p:cNvPr id="9" name="Slide Number Placeholder 8">
            <a:extLst>
              <a:ext uri="{FF2B5EF4-FFF2-40B4-BE49-F238E27FC236}">
                <a16:creationId xmlns:a16="http://schemas.microsoft.com/office/drawing/2014/main" id="{7C16C4BF-9D71-42BC-3A8F-D3A28F3616FE}"/>
              </a:ext>
            </a:extLst>
          </p:cNvPr>
          <p:cNvSpPr>
            <a:spLocks noGrp="1"/>
          </p:cNvSpPr>
          <p:nvPr>
            <p:ph type="sldNum" sz="quarter" idx="12"/>
          </p:nvPr>
        </p:nvSpPr>
        <p:spPr/>
        <p:txBody>
          <a:bodyPr/>
          <a:lstStyle/>
          <a:p>
            <a:fld id="{CB1E4CB7-CB13-4810-BF18-BE31AFC64F93}" type="slidenum">
              <a:rPr lang="en-US" smtClean="0"/>
              <a:t>4</a:t>
            </a:fld>
            <a:endParaRPr lang="en-US"/>
          </a:p>
        </p:txBody>
      </p:sp>
    </p:spTree>
    <p:extLst>
      <p:ext uri="{BB962C8B-B14F-4D97-AF65-F5344CB8AC3E}">
        <p14:creationId xmlns:p14="http://schemas.microsoft.com/office/powerpoint/2010/main" val="2554018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584448" y="365125"/>
            <a:ext cx="8353426" cy="1325563"/>
          </a:xfrm>
        </p:spPr>
        <p:txBody>
          <a:bodyPr>
            <a:normAutofit/>
          </a:bodyPr>
          <a:lstStyle/>
          <a:p>
            <a:r>
              <a:rPr lang="en-US" sz="4400" cap="none" dirty="0">
                <a:solidFill>
                  <a:schemeClr val="tx1"/>
                </a:solidFill>
              </a:rPr>
              <a:t>What is the problem?</a:t>
            </a:r>
          </a:p>
        </p:txBody>
      </p:sp>
      <p:pic>
        <p:nvPicPr>
          <p:cNvPr id="89" name="Picture Placeholder 88" descr="photo or bright orange anemone">
            <a:extLst>
              <a:ext uri="{FF2B5EF4-FFF2-40B4-BE49-F238E27FC236}">
                <a16:creationId xmlns:a16="http://schemas.microsoft.com/office/drawing/2014/main" id="{6F8E1FF5-0E2A-43EE-B3E2-CC746761BA76}"/>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36576" y="0"/>
            <a:ext cx="3044952" cy="6858000"/>
          </a:xfrm>
        </p:spPr>
      </p:pic>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3584445" y="1556805"/>
            <a:ext cx="8185709" cy="823912"/>
          </a:xfrm>
        </p:spPr>
        <p:txBody>
          <a:bodyPr>
            <a:noAutofit/>
          </a:bodyPr>
          <a:lstStyle/>
          <a:p>
            <a:r>
              <a:rPr lang="en-US" sz="2200" dirty="0">
                <a:solidFill>
                  <a:srgbClr val="009900"/>
                </a:solidFill>
              </a:rPr>
              <a:t>By the time you are 80 you will have spent 72 years of life indoors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3584445" y="2505075"/>
            <a:ext cx="8353426" cy="3693706"/>
          </a:xfrm>
        </p:spPr>
        <p:txBody>
          <a:bodyPr vert="horz" lIns="91440" tIns="45720" rIns="91440" bIns="45720" rtlCol="0" anchor="t">
            <a:normAutofit/>
          </a:bodyPr>
          <a:lstStyle/>
          <a:p>
            <a:pPr marL="0" indent="0">
              <a:buNone/>
            </a:pPr>
            <a:r>
              <a:rPr lang="en-US" sz="2200" b="1" dirty="0">
                <a:solidFill>
                  <a:schemeClr val="tx1"/>
                </a:solidFill>
              </a:rPr>
              <a:t>POINT 01 – The climate crises and homes</a:t>
            </a:r>
          </a:p>
          <a:p>
            <a:r>
              <a:rPr lang="en-US" sz="2000" dirty="0"/>
              <a:t>Over the last 30 years we have seen a Green Building Movement.</a:t>
            </a:r>
            <a:endParaRPr lang="en-US" sz="2000" dirty="0">
              <a:cs typeface="Arial"/>
            </a:endParaRPr>
          </a:p>
          <a:p>
            <a:r>
              <a:rPr lang="en-US" sz="2000" dirty="0"/>
              <a:t>Tackling energy, waste and water</a:t>
            </a:r>
            <a:endParaRPr lang="en-US" sz="2000" dirty="0">
              <a:cs typeface="Arial"/>
            </a:endParaRPr>
          </a:p>
          <a:p>
            <a:r>
              <a:rPr lang="en-US" sz="2000" dirty="0"/>
              <a:t>However, as we are reducing buildings heat loss and heating demand, by insulation the walls, floors and installing better windows and doors, lets also make sure that we are improving the indoor air quality and ensure good and appropriate ventilation, access to light and nature.</a:t>
            </a:r>
            <a:endParaRPr lang="en-US" sz="2000" dirty="0">
              <a:cs typeface="Arial"/>
            </a:endParaRPr>
          </a:p>
        </p:txBody>
      </p:sp>
      <p:sp>
        <p:nvSpPr>
          <p:cNvPr id="8" name="TextBox 7">
            <a:extLst>
              <a:ext uri="{FF2B5EF4-FFF2-40B4-BE49-F238E27FC236}">
                <a16:creationId xmlns:a16="http://schemas.microsoft.com/office/drawing/2014/main" id="{B2A06466-E147-4AE9-AC27-3027D22F0855}"/>
              </a:ext>
            </a:extLst>
          </p:cNvPr>
          <p:cNvSpPr txBox="1"/>
          <p:nvPr/>
        </p:nvSpPr>
        <p:spPr>
          <a:xfrm>
            <a:off x="3584445" y="6323139"/>
            <a:ext cx="6094674" cy="369332"/>
          </a:xfrm>
          <a:prstGeom prst="rect">
            <a:avLst/>
          </a:prstGeom>
          <a:noFill/>
        </p:spPr>
        <p:txBody>
          <a:bodyPr wrap="square">
            <a:spAutoFit/>
          </a:bodyPr>
          <a:lstStyle/>
          <a:p>
            <a:pPr algn="l"/>
            <a:r>
              <a:rPr lang="sv-SE" sz="1800" b="1" dirty="0">
                <a:solidFill>
                  <a:srgbClr val="009900"/>
                </a:solidFill>
              </a:rPr>
              <a:t>Ann Vanner </a:t>
            </a:r>
            <a:r>
              <a:rPr lang="sv-SE" sz="1800" dirty="0">
                <a:solidFill>
                  <a:srgbClr val="009900"/>
                </a:solidFill>
              </a:rPr>
              <a:t>FCIAT, LFA, ARB, RIBA, FRSA </a:t>
            </a:r>
            <a:endParaRPr lang="en-US" sz="1800" dirty="0">
              <a:solidFill>
                <a:srgbClr val="009900"/>
              </a:solidFill>
            </a:endParaRPr>
          </a:p>
        </p:txBody>
      </p:sp>
      <p:pic>
        <p:nvPicPr>
          <p:cNvPr id="3074" name="Picture 2" descr="Green Building Certification for Operational Buildings: which to choose? |  EVORA Global">
            <a:extLst>
              <a:ext uri="{FF2B5EF4-FFF2-40B4-BE49-F238E27FC236}">
                <a16:creationId xmlns:a16="http://schemas.microsoft.com/office/drawing/2014/main" id="{018FDF35-31C2-44C2-B1B6-3583A85A21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291" t="-128" r="17292" b="128"/>
          <a:stretch/>
        </p:blipFill>
        <p:spPr bwMode="auto">
          <a:xfrm>
            <a:off x="-36575" y="0"/>
            <a:ext cx="304495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48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undertwasser - MEN'S FIVE SKINS">
            <a:extLst>
              <a:ext uri="{FF2B5EF4-FFF2-40B4-BE49-F238E27FC236}">
                <a16:creationId xmlns:a16="http://schemas.microsoft.com/office/drawing/2014/main" id="{2D542D1A-2F8F-4B42-BCFB-F41F6F244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97" y="152684"/>
            <a:ext cx="4410256" cy="62372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584448" y="365125"/>
            <a:ext cx="8353426" cy="1325563"/>
          </a:xfrm>
        </p:spPr>
        <p:txBody>
          <a:bodyPr>
            <a:normAutofit/>
          </a:bodyPr>
          <a:lstStyle/>
          <a:p>
            <a:r>
              <a:rPr lang="en-US" sz="4400" cap="none" dirty="0">
                <a:solidFill>
                  <a:schemeClr val="tx1"/>
                </a:solidFill>
              </a:rPr>
              <a:t>It’s a big problem!</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3584445" y="1417085"/>
            <a:ext cx="8185709" cy="823912"/>
          </a:xfrm>
        </p:spPr>
        <p:txBody>
          <a:bodyPr>
            <a:noAutofit/>
          </a:bodyPr>
          <a:lstStyle/>
          <a:p>
            <a:r>
              <a:rPr lang="en-US" sz="2000" dirty="0">
                <a:solidFill>
                  <a:srgbClr val="009900"/>
                </a:solidFill>
              </a:rPr>
              <a:t>The recent pandemic threw into sharp focus the relationship between housing and health (which cost the NHS about £2.5 billion a year)</a:t>
            </a:r>
            <a:endParaRPr lang="en-US" sz="2000" b="1" dirty="0">
              <a:solidFill>
                <a:srgbClr val="009900"/>
              </a:solidFill>
            </a:endParaRP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3584445" y="2292969"/>
            <a:ext cx="7922365" cy="4107866"/>
          </a:xfrm>
        </p:spPr>
        <p:txBody>
          <a:bodyPr vert="horz" lIns="91440" tIns="45720" rIns="91440" bIns="45720" rtlCol="0" anchor="t">
            <a:normAutofit/>
          </a:bodyPr>
          <a:lstStyle/>
          <a:p>
            <a:pPr marL="0" indent="0">
              <a:buNone/>
            </a:pPr>
            <a:r>
              <a:rPr lang="en-US" sz="2000" b="1" dirty="0">
                <a:solidFill>
                  <a:schemeClr val="tx1"/>
                </a:solidFill>
              </a:rPr>
              <a:t>POINT 02 – Health. Our health and our buildings health.</a:t>
            </a:r>
            <a:endParaRPr lang="en-US" dirty="0">
              <a:solidFill>
                <a:schemeClr val="tx1"/>
              </a:solidFill>
            </a:endParaRPr>
          </a:p>
          <a:p>
            <a:pPr marL="0" indent="0">
              <a:buNone/>
            </a:pPr>
            <a:r>
              <a:rPr lang="en-US" sz="2000" dirty="0"/>
              <a:t>40% of any nation's healthcare costs are directly attributed to its build environment, </a:t>
            </a:r>
            <a:r>
              <a:rPr lang="en-US" dirty="0"/>
              <a:t>(Source M. Brown Future Restorative 2016)</a:t>
            </a:r>
          </a:p>
          <a:p>
            <a:pPr marL="0" indent="0">
              <a:buNone/>
            </a:pPr>
            <a:r>
              <a:rPr lang="en-US" sz="2000" dirty="0"/>
              <a:t>We need to see a HEALTHY BUILDING MOVEMENT</a:t>
            </a:r>
          </a:p>
          <a:p>
            <a:pPr marL="0" indent="0">
              <a:buNone/>
            </a:pPr>
            <a:r>
              <a:rPr lang="en-US" sz="2000" dirty="0"/>
              <a:t>We talk about our health and the health of our buildings. </a:t>
            </a:r>
          </a:p>
          <a:p>
            <a:pPr marL="0" indent="0">
              <a:buNone/>
            </a:pPr>
            <a:r>
              <a:rPr lang="en-US" sz="2000" dirty="0"/>
              <a:t>They can be seen as two separate parts or as one thing</a:t>
            </a:r>
          </a:p>
          <a:p>
            <a:pPr marL="0" indent="0">
              <a:buNone/>
            </a:pPr>
            <a:r>
              <a:rPr lang="en-US" sz="2000" dirty="0"/>
              <a:t>Your home is our third skin – your first which is your flesh, your second are your clothes, and the building the third</a:t>
            </a:r>
          </a:p>
          <a:p>
            <a:pPr marL="0" indent="0">
              <a:buNone/>
            </a:pPr>
            <a:r>
              <a:rPr lang="en-US" sz="2000" dirty="0"/>
              <a:t>Enclosing, protecting and regulating  conditions for your comfort.</a:t>
            </a:r>
          </a:p>
        </p:txBody>
      </p:sp>
      <p:sp>
        <p:nvSpPr>
          <p:cNvPr id="8" name="TextBox 7">
            <a:extLst>
              <a:ext uri="{FF2B5EF4-FFF2-40B4-BE49-F238E27FC236}">
                <a16:creationId xmlns:a16="http://schemas.microsoft.com/office/drawing/2014/main" id="{2FF6A99B-D5A1-4CC0-B75D-D10EB6C73737}"/>
              </a:ext>
            </a:extLst>
          </p:cNvPr>
          <p:cNvSpPr txBox="1"/>
          <p:nvPr/>
        </p:nvSpPr>
        <p:spPr>
          <a:xfrm>
            <a:off x="3584445" y="6308209"/>
            <a:ext cx="6094674" cy="369332"/>
          </a:xfrm>
          <a:prstGeom prst="rect">
            <a:avLst/>
          </a:prstGeom>
          <a:noFill/>
        </p:spPr>
        <p:txBody>
          <a:bodyPr wrap="square">
            <a:spAutoFit/>
          </a:bodyPr>
          <a:lstStyle/>
          <a:p>
            <a:pPr algn="l"/>
            <a:r>
              <a:rPr lang="sv-SE" sz="1800" b="1" dirty="0">
                <a:solidFill>
                  <a:srgbClr val="009900"/>
                </a:solidFill>
              </a:rPr>
              <a:t>Ann Vanner </a:t>
            </a:r>
            <a:r>
              <a:rPr lang="sv-SE" sz="1800" dirty="0">
                <a:solidFill>
                  <a:srgbClr val="009900"/>
                </a:solidFill>
              </a:rPr>
              <a:t>FCIAT, LFA, ARB, RIBA, FRSA </a:t>
            </a:r>
            <a:endParaRPr lang="en-US" sz="1800" dirty="0">
              <a:solidFill>
                <a:srgbClr val="009900"/>
              </a:solidFill>
            </a:endParaRPr>
          </a:p>
        </p:txBody>
      </p:sp>
      <p:sp>
        <p:nvSpPr>
          <p:cNvPr id="13" name="TextBox 12">
            <a:extLst>
              <a:ext uri="{FF2B5EF4-FFF2-40B4-BE49-F238E27FC236}">
                <a16:creationId xmlns:a16="http://schemas.microsoft.com/office/drawing/2014/main" id="{84554F67-3BD4-45A0-A095-A6021CF61E6F}"/>
              </a:ext>
            </a:extLst>
          </p:cNvPr>
          <p:cNvSpPr txBox="1"/>
          <p:nvPr/>
        </p:nvSpPr>
        <p:spPr>
          <a:xfrm>
            <a:off x="370331" y="5778224"/>
            <a:ext cx="2756002" cy="307777"/>
          </a:xfrm>
          <a:prstGeom prst="rect">
            <a:avLst/>
          </a:prstGeom>
          <a:noFill/>
        </p:spPr>
        <p:txBody>
          <a:bodyPr wrap="square">
            <a:spAutoFit/>
          </a:bodyPr>
          <a:lstStyle/>
          <a:p>
            <a:pPr algn="l"/>
            <a:r>
              <a:rPr lang="sv-SE" sz="1400" dirty="0"/>
              <a:t>Drawing by Hundertwasser 1982</a:t>
            </a:r>
            <a:endParaRPr lang="en-US" sz="1400" dirty="0"/>
          </a:p>
        </p:txBody>
      </p:sp>
    </p:spTree>
    <p:extLst>
      <p:ext uri="{BB962C8B-B14F-4D97-AF65-F5344CB8AC3E}">
        <p14:creationId xmlns:p14="http://schemas.microsoft.com/office/powerpoint/2010/main" val="1231412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1 Simple Ways to Focus on Yourself - Minimalism Made Simple">
            <a:extLst>
              <a:ext uri="{FF2B5EF4-FFF2-40B4-BE49-F238E27FC236}">
                <a16:creationId xmlns:a16="http://schemas.microsoft.com/office/drawing/2014/main" id="{0AC48485-16A8-4F0B-94B0-130FA31E4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30" r="34589"/>
          <a:stretch/>
        </p:blipFill>
        <p:spPr bwMode="auto">
          <a:xfrm>
            <a:off x="0" y="1"/>
            <a:ext cx="3044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3584448" y="365125"/>
            <a:ext cx="8353426" cy="1325563"/>
          </a:xfrm>
        </p:spPr>
        <p:txBody>
          <a:bodyPr>
            <a:normAutofit/>
          </a:bodyPr>
          <a:lstStyle/>
          <a:p>
            <a:r>
              <a:rPr lang="en-US" sz="4400" cap="none" dirty="0">
                <a:solidFill>
                  <a:schemeClr val="tx1"/>
                </a:solidFill>
              </a:rPr>
              <a:t>We don’t blame the plant when it's not thriving – We move it!</a:t>
            </a:r>
            <a:endParaRPr lang="en-US" sz="4400" cap="none" dirty="0">
              <a:solidFill>
                <a:schemeClr val="tx1"/>
              </a:solidFill>
              <a:cs typeface="Arial"/>
            </a:endParaRPr>
          </a:p>
        </p:txBody>
      </p:sp>
      <p:sp>
        <p:nvSpPr>
          <p:cNvPr id="3" name="Text Placeholder 2">
            <a:extLst>
              <a:ext uri="{FF2B5EF4-FFF2-40B4-BE49-F238E27FC236}">
                <a16:creationId xmlns:a16="http://schemas.microsoft.com/office/drawing/2014/main" id="{EFB90AB4-D228-4548-B072-726498212362}"/>
              </a:ext>
            </a:extLst>
          </p:cNvPr>
          <p:cNvSpPr>
            <a:spLocks noGrp="1"/>
          </p:cNvSpPr>
          <p:nvPr>
            <p:ph type="body" idx="1"/>
          </p:nvPr>
        </p:nvSpPr>
        <p:spPr>
          <a:xfrm>
            <a:off x="3584445" y="1492886"/>
            <a:ext cx="8185709" cy="823912"/>
          </a:xfrm>
        </p:spPr>
        <p:txBody>
          <a:bodyPr>
            <a:noAutofit/>
          </a:bodyPr>
          <a:lstStyle/>
          <a:p>
            <a:r>
              <a:rPr lang="en-US" sz="2000" dirty="0">
                <a:solidFill>
                  <a:srgbClr val="009900"/>
                </a:solidFill>
              </a:rPr>
              <a:t>Health is made at home; hospitals are for repairs</a:t>
            </a:r>
            <a:endParaRPr lang="en-US" sz="2000" b="1" dirty="0">
              <a:solidFill>
                <a:srgbClr val="009900"/>
              </a:solidFill>
            </a:endParaRP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2"/>
          </p:nvPr>
        </p:nvSpPr>
        <p:spPr>
          <a:xfrm>
            <a:off x="3584445" y="2505075"/>
            <a:ext cx="7922365" cy="3474720"/>
          </a:xfrm>
        </p:spPr>
        <p:txBody>
          <a:bodyPr vert="horz" lIns="91440" tIns="45720" rIns="91440" bIns="45720" rtlCol="0" anchor="t">
            <a:normAutofit/>
          </a:bodyPr>
          <a:lstStyle/>
          <a:p>
            <a:pPr marL="0" indent="0">
              <a:buNone/>
            </a:pPr>
            <a:r>
              <a:rPr lang="en-US" sz="2000" b="1" dirty="0">
                <a:solidFill>
                  <a:schemeClr val="tx1"/>
                </a:solidFill>
              </a:rPr>
              <a:t>POINT 03 – Health (again)</a:t>
            </a:r>
          </a:p>
          <a:p>
            <a:pPr marL="0" indent="0">
              <a:buNone/>
            </a:pPr>
            <a:r>
              <a:rPr lang="en-US" sz="2000" dirty="0"/>
              <a:t>We should be focusing on factors that support health and wellbeing, rather then on factors that reduce illness.</a:t>
            </a:r>
          </a:p>
          <a:p>
            <a:pPr marL="0" indent="0">
              <a:buNone/>
            </a:pPr>
            <a:r>
              <a:rPr lang="en-US" sz="2000" dirty="0"/>
              <a:t>Health is fundamental to our lives</a:t>
            </a:r>
          </a:p>
          <a:p>
            <a:pPr marL="0" indent="0">
              <a:buNone/>
            </a:pPr>
            <a:r>
              <a:rPr lang="en-US" sz="2000" dirty="0"/>
              <a:t>We should however not just aim to survive, but to thrive.</a:t>
            </a:r>
          </a:p>
          <a:p>
            <a:pPr marL="0" indent="0">
              <a:buNone/>
            </a:pPr>
            <a:r>
              <a:rPr lang="en-US" sz="2000" dirty="0"/>
              <a:t>As the skin provides additional protection its important to build healthy homes to promote the occupants well being.</a:t>
            </a:r>
          </a:p>
        </p:txBody>
      </p:sp>
      <p:sp>
        <p:nvSpPr>
          <p:cNvPr id="8" name="TextBox 7">
            <a:extLst>
              <a:ext uri="{FF2B5EF4-FFF2-40B4-BE49-F238E27FC236}">
                <a16:creationId xmlns:a16="http://schemas.microsoft.com/office/drawing/2014/main" id="{5C90D948-4828-476A-AD0C-F0E8C45BFFFF}"/>
              </a:ext>
            </a:extLst>
          </p:cNvPr>
          <p:cNvSpPr txBox="1"/>
          <p:nvPr/>
        </p:nvSpPr>
        <p:spPr>
          <a:xfrm>
            <a:off x="3584445" y="6308209"/>
            <a:ext cx="6094674" cy="369332"/>
          </a:xfrm>
          <a:prstGeom prst="rect">
            <a:avLst/>
          </a:prstGeom>
          <a:noFill/>
        </p:spPr>
        <p:txBody>
          <a:bodyPr wrap="square">
            <a:spAutoFit/>
          </a:bodyPr>
          <a:lstStyle/>
          <a:p>
            <a:pPr algn="l"/>
            <a:r>
              <a:rPr lang="sv-SE" sz="1800" b="1" dirty="0">
                <a:solidFill>
                  <a:srgbClr val="009900"/>
                </a:solidFill>
              </a:rPr>
              <a:t>Ann Vanner </a:t>
            </a:r>
            <a:r>
              <a:rPr lang="sv-SE" sz="1800" dirty="0">
                <a:solidFill>
                  <a:srgbClr val="009900"/>
                </a:solidFill>
              </a:rPr>
              <a:t>FCIAT, LFA, ARB, RIBA, FRSA </a:t>
            </a:r>
            <a:endParaRPr lang="en-US" sz="1800" dirty="0">
              <a:solidFill>
                <a:srgbClr val="009900"/>
              </a:solidFill>
            </a:endParaRPr>
          </a:p>
        </p:txBody>
      </p:sp>
    </p:spTree>
    <p:extLst>
      <p:ext uri="{BB962C8B-B14F-4D97-AF65-F5344CB8AC3E}">
        <p14:creationId xmlns:p14="http://schemas.microsoft.com/office/powerpoint/2010/main" val="2965703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FF71E-9D14-4AFA-AD6C-BF5CED53836F}"/>
              </a:ext>
            </a:extLst>
          </p:cNvPr>
          <p:cNvSpPr>
            <a:spLocks noGrp="1"/>
          </p:cNvSpPr>
          <p:nvPr>
            <p:ph type="title"/>
          </p:nvPr>
        </p:nvSpPr>
        <p:spPr/>
        <p:txBody>
          <a:bodyPr>
            <a:noAutofit/>
          </a:bodyPr>
          <a:lstStyle/>
          <a:p>
            <a:r>
              <a:rPr lang="en-US" sz="4400" cap="none" dirty="0">
                <a:solidFill>
                  <a:schemeClr val="tx1"/>
                </a:solidFill>
                <a:latin typeface="Aharoni"/>
                <a:cs typeface="Arial"/>
              </a:rPr>
              <a:t>The importance of the Home</a:t>
            </a:r>
            <a:endParaRPr lang="en-GB" sz="4400" dirty="0">
              <a:solidFill>
                <a:schemeClr val="tx1"/>
              </a:solidFill>
              <a:latin typeface="Aharoni"/>
              <a:cs typeface="Arial"/>
            </a:endParaRPr>
          </a:p>
        </p:txBody>
      </p:sp>
      <p:sp>
        <p:nvSpPr>
          <p:cNvPr id="4" name="Text Placeholder 3">
            <a:extLst>
              <a:ext uri="{FF2B5EF4-FFF2-40B4-BE49-F238E27FC236}">
                <a16:creationId xmlns:a16="http://schemas.microsoft.com/office/drawing/2014/main" id="{FEE24579-E129-4521-BE66-9D1E2752B68A}"/>
              </a:ext>
            </a:extLst>
          </p:cNvPr>
          <p:cNvSpPr>
            <a:spLocks noGrp="1"/>
          </p:cNvSpPr>
          <p:nvPr>
            <p:ph type="body" idx="1"/>
          </p:nvPr>
        </p:nvSpPr>
        <p:spPr/>
        <p:txBody>
          <a:bodyPr/>
          <a:lstStyle/>
          <a:p>
            <a:endParaRPr lang="en-GB"/>
          </a:p>
        </p:txBody>
      </p:sp>
      <p:pic>
        <p:nvPicPr>
          <p:cNvPr id="5124" name="Picture 4" descr="Should I buy a house or a flat? | Homes and Property | Evening Standard">
            <a:extLst>
              <a:ext uri="{FF2B5EF4-FFF2-40B4-BE49-F238E27FC236}">
                <a16:creationId xmlns:a16="http://schemas.microsoft.com/office/drawing/2014/main" id="{D8164E47-8161-4A41-B582-F6F93AED77E8}"/>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t="21853" b="2185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0B2B3E4-85CE-42BF-BA75-31CE3764510D}"/>
              </a:ext>
            </a:extLst>
          </p:cNvPr>
          <p:cNvSpPr txBox="1"/>
          <p:nvPr/>
        </p:nvSpPr>
        <p:spPr>
          <a:xfrm>
            <a:off x="3858371" y="6239988"/>
            <a:ext cx="6094674" cy="369332"/>
          </a:xfrm>
          <a:prstGeom prst="rect">
            <a:avLst/>
          </a:prstGeom>
          <a:noFill/>
        </p:spPr>
        <p:txBody>
          <a:bodyPr wrap="square">
            <a:spAutoFit/>
          </a:bodyPr>
          <a:lstStyle/>
          <a:p>
            <a:pPr algn="l"/>
            <a:r>
              <a:rPr lang="sv-SE" sz="1800" b="1">
                <a:solidFill>
                  <a:srgbClr val="009900"/>
                </a:solidFill>
              </a:rPr>
              <a:t>Ann Vanner </a:t>
            </a:r>
            <a:r>
              <a:rPr lang="sv-SE" sz="1800">
                <a:solidFill>
                  <a:srgbClr val="009900"/>
                </a:solidFill>
              </a:rPr>
              <a:t>FCIAT, LFA, ARB, RIBA, FRSA </a:t>
            </a:r>
            <a:endParaRPr lang="en-US" sz="1800">
              <a:solidFill>
                <a:srgbClr val="009900"/>
              </a:solidFill>
            </a:endParaRPr>
          </a:p>
        </p:txBody>
      </p:sp>
    </p:spTree>
    <p:extLst>
      <p:ext uri="{BB962C8B-B14F-4D97-AF65-F5344CB8AC3E}">
        <p14:creationId xmlns:p14="http://schemas.microsoft.com/office/powerpoint/2010/main" val="740366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1EF7656-A78E-4065-BA35-82DF8A5D175E}"/>
              </a:ext>
            </a:extLst>
          </p:cNvPr>
          <p:cNvSpPr>
            <a:spLocks noGrp="1"/>
          </p:cNvSpPr>
          <p:nvPr>
            <p:ph type="title"/>
          </p:nvPr>
        </p:nvSpPr>
        <p:spPr>
          <a:xfrm>
            <a:off x="6843369" y="617615"/>
            <a:ext cx="4709160" cy="1097280"/>
          </a:xfrm>
        </p:spPr>
        <p:txBody>
          <a:bodyPr anchor="b">
            <a:noAutofit/>
          </a:bodyPr>
          <a:lstStyle/>
          <a:p>
            <a:r>
              <a:rPr lang="en-US" b="1" cap="none" dirty="0">
                <a:solidFill>
                  <a:schemeClr val="tx1"/>
                </a:solidFill>
              </a:rPr>
              <a:t>Why specifically homes?</a:t>
            </a:r>
          </a:p>
        </p:txBody>
      </p:sp>
      <p:sp>
        <p:nvSpPr>
          <p:cNvPr id="50" name="Footer Placeholder 49">
            <a:extLst>
              <a:ext uri="{FF2B5EF4-FFF2-40B4-BE49-F238E27FC236}">
                <a16:creationId xmlns:a16="http://schemas.microsoft.com/office/drawing/2014/main" id="{4FA2B25F-A2C4-4D59-B248-DB84C0671426}"/>
              </a:ext>
            </a:extLst>
          </p:cNvPr>
          <p:cNvSpPr>
            <a:spLocks noGrp="1"/>
          </p:cNvSpPr>
          <p:nvPr>
            <p:ph type="ftr" sz="quarter" idx="14"/>
          </p:nvPr>
        </p:nvSpPr>
        <p:spPr>
          <a:xfrm>
            <a:off x="6843369" y="6356350"/>
            <a:ext cx="470916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a:ln>
                  <a:noFill/>
                </a:ln>
                <a:solidFill>
                  <a:srgbClr val="009900"/>
                </a:solidFill>
                <a:effectLst/>
                <a:uLnTx/>
                <a:uFillTx/>
                <a:latin typeface="Arial" panose="020B0604020202020204"/>
                <a:ea typeface="+mn-ea"/>
                <a:cs typeface="+mn-cs"/>
              </a:rPr>
              <a:t>Ann Vanner </a:t>
            </a:r>
            <a:r>
              <a:rPr kumimoji="0" lang="sv-SE" sz="1800" b="0" i="0" u="none" strike="noStrike" kern="1200" cap="none" spc="0" normalizeH="0" baseline="0" noProof="0">
                <a:ln>
                  <a:noFill/>
                </a:ln>
                <a:solidFill>
                  <a:srgbClr val="009900"/>
                </a:solidFill>
                <a:effectLst/>
                <a:uLnTx/>
                <a:uFillTx/>
                <a:latin typeface="Arial" panose="020B0604020202020204"/>
                <a:ea typeface="+mn-ea"/>
                <a:cs typeface="+mn-cs"/>
              </a:rPr>
              <a:t>FCIAT, LFA, ARB, RIBA, FRSA </a:t>
            </a:r>
            <a:endParaRPr kumimoji="0" lang="en-US" sz="1800" b="0" i="0" u="none" strike="noStrike" kern="1200" cap="none" spc="0" normalizeH="0" baseline="0" noProof="0">
              <a:ln>
                <a:noFill/>
              </a:ln>
              <a:solidFill>
                <a:srgbClr val="009900"/>
              </a:solidFill>
              <a:effectLst/>
              <a:uLnTx/>
              <a:uFillTx/>
              <a:latin typeface="Arial" panose="020B0604020202020204"/>
              <a:ea typeface="+mn-ea"/>
              <a:cs typeface="+mn-cs"/>
            </a:endParaRPr>
          </a:p>
        </p:txBody>
      </p:sp>
      <p:sp>
        <p:nvSpPr>
          <p:cNvPr id="3" name="Text Placeholder 2">
            <a:extLst>
              <a:ext uri="{FF2B5EF4-FFF2-40B4-BE49-F238E27FC236}">
                <a16:creationId xmlns:a16="http://schemas.microsoft.com/office/drawing/2014/main" id="{BE7DD706-7EE8-42AB-A30F-19B0F796CBF0}"/>
              </a:ext>
            </a:extLst>
          </p:cNvPr>
          <p:cNvSpPr>
            <a:spLocks noGrp="1"/>
          </p:cNvSpPr>
          <p:nvPr>
            <p:ph type="body" sz="quarter" idx="15"/>
          </p:nvPr>
        </p:nvSpPr>
        <p:spPr>
          <a:xfrm>
            <a:off x="6843369" y="1829626"/>
            <a:ext cx="4957567" cy="4400575"/>
          </a:xfrm>
        </p:spPr>
        <p:txBody>
          <a:bodyPr vert="horz" lIns="91440" tIns="45720" rIns="91440" bIns="45720" rtlCol="0" anchor="t">
            <a:normAutofit/>
          </a:bodyPr>
          <a:lstStyle/>
          <a:p>
            <a:pPr>
              <a:lnSpc>
                <a:spcPct val="100000"/>
              </a:lnSpc>
            </a:pPr>
            <a:r>
              <a:rPr lang="en-GB" sz="2200">
                <a:solidFill>
                  <a:schemeClr val="tx1">
                    <a:lumMod val="95000"/>
                    <a:lumOff val="5000"/>
                  </a:schemeClr>
                </a:solidFill>
                <a:latin typeface="+mn-lt"/>
              </a:rPr>
              <a:t>If we are fortunate enough, we choose where to live.</a:t>
            </a:r>
            <a:endParaRPr lang="en-GB" sz="2200">
              <a:solidFill>
                <a:schemeClr val="tx1">
                  <a:lumMod val="95000"/>
                  <a:lumOff val="5000"/>
                </a:schemeClr>
              </a:solidFill>
              <a:latin typeface="+mn-lt"/>
              <a:cs typeface="Arial"/>
            </a:endParaRPr>
          </a:p>
          <a:p>
            <a:pPr>
              <a:lnSpc>
                <a:spcPct val="100000"/>
              </a:lnSpc>
            </a:pPr>
            <a:r>
              <a:rPr lang="en-GB" sz="2200">
                <a:solidFill>
                  <a:schemeClr val="tx1">
                    <a:lumMod val="95000"/>
                    <a:lumOff val="5000"/>
                  </a:schemeClr>
                </a:solidFill>
                <a:latin typeface="+mn-lt"/>
              </a:rPr>
              <a:t>It's often our biggest asset.</a:t>
            </a:r>
            <a:endParaRPr lang="en-GB" sz="2200">
              <a:solidFill>
                <a:schemeClr val="tx1">
                  <a:lumMod val="95000"/>
                  <a:lumOff val="5000"/>
                </a:schemeClr>
              </a:solidFill>
              <a:latin typeface="+mn-lt"/>
              <a:cs typeface="Arial"/>
            </a:endParaRPr>
          </a:p>
          <a:p>
            <a:pPr>
              <a:lnSpc>
                <a:spcPct val="100000"/>
              </a:lnSpc>
            </a:pPr>
            <a:r>
              <a:rPr lang="en-GB" sz="2200">
                <a:solidFill>
                  <a:schemeClr val="tx1">
                    <a:lumMod val="95000"/>
                    <a:lumOff val="5000"/>
                  </a:schemeClr>
                </a:solidFill>
                <a:latin typeface="+mn-lt"/>
              </a:rPr>
              <a:t>It's supposed to meet all our needs during our lifetime.</a:t>
            </a:r>
            <a:endParaRPr lang="en-GB" sz="2200">
              <a:solidFill>
                <a:schemeClr val="tx1">
                  <a:lumMod val="95000"/>
                  <a:lumOff val="5000"/>
                </a:schemeClr>
              </a:solidFill>
              <a:latin typeface="+mn-lt"/>
              <a:cs typeface="Arial"/>
            </a:endParaRPr>
          </a:p>
          <a:p>
            <a:pPr>
              <a:lnSpc>
                <a:spcPct val="100000"/>
              </a:lnSpc>
            </a:pPr>
            <a:r>
              <a:rPr lang="en-GB" sz="2200">
                <a:solidFill>
                  <a:schemeClr val="tx1">
                    <a:lumMod val="95000"/>
                    <a:lumOff val="5000"/>
                  </a:schemeClr>
                </a:solidFill>
                <a:latin typeface="+mn-lt"/>
              </a:rPr>
              <a:t>Its where we spend most of our time.</a:t>
            </a:r>
            <a:endParaRPr lang="en-GB" sz="2200">
              <a:solidFill>
                <a:schemeClr val="tx1">
                  <a:lumMod val="95000"/>
                  <a:lumOff val="5000"/>
                </a:schemeClr>
              </a:solidFill>
              <a:latin typeface="+mn-lt"/>
              <a:cs typeface="Arial"/>
            </a:endParaRPr>
          </a:p>
          <a:p>
            <a:pPr>
              <a:lnSpc>
                <a:spcPct val="100000"/>
              </a:lnSpc>
            </a:pPr>
            <a:r>
              <a:rPr lang="en-GB" sz="2200">
                <a:solidFill>
                  <a:schemeClr val="tx1">
                    <a:lumMod val="95000"/>
                    <a:lumOff val="5000"/>
                  </a:schemeClr>
                </a:solidFill>
                <a:latin typeface="+mn-lt"/>
              </a:rPr>
              <a:t>Other buildings we use on a daily basis are managed and maintained for us</a:t>
            </a:r>
            <a:r>
              <a:rPr lang="en-GB" sz="2400">
                <a:solidFill>
                  <a:schemeClr val="tx1">
                    <a:lumMod val="95000"/>
                    <a:lumOff val="5000"/>
                  </a:schemeClr>
                </a:solidFill>
                <a:latin typeface="+mn-lt"/>
              </a:rPr>
              <a:t>.</a:t>
            </a:r>
            <a:endParaRPr lang="en-GB" sz="2400">
              <a:solidFill>
                <a:schemeClr val="tx1">
                  <a:lumMod val="95000"/>
                  <a:lumOff val="5000"/>
                </a:schemeClr>
              </a:solidFill>
              <a:latin typeface="+mn-lt"/>
              <a:cs typeface="Arial"/>
            </a:endParaRPr>
          </a:p>
        </p:txBody>
      </p:sp>
      <p:pic>
        <p:nvPicPr>
          <p:cNvPr id="2" name="Picture 4" descr="A picture containing text, businesscard&#10;&#10;Description automatically generated">
            <a:extLst>
              <a:ext uri="{FF2B5EF4-FFF2-40B4-BE49-F238E27FC236}">
                <a16:creationId xmlns:a16="http://schemas.microsoft.com/office/drawing/2014/main" id="{4C038CB1-3873-0680-6812-82C9D489F6C2}"/>
              </a:ext>
            </a:extLst>
          </p:cNvPr>
          <p:cNvPicPr>
            <a:picLocks noChangeAspect="1"/>
          </p:cNvPicPr>
          <p:nvPr/>
        </p:nvPicPr>
        <p:blipFill>
          <a:blip r:embed="rId3"/>
          <a:stretch>
            <a:fillRect/>
          </a:stretch>
        </p:blipFill>
        <p:spPr>
          <a:xfrm>
            <a:off x="748220" y="1292504"/>
            <a:ext cx="5273857" cy="3997235"/>
          </a:xfrm>
          <a:prstGeom prst="rect">
            <a:avLst/>
          </a:prstGeom>
        </p:spPr>
      </p:pic>
      <p:sp>
        <p:nvSpPr>
          <p:cNvPr id="5" name="TextBox 4">
            <a:extLst>
              <a:ext uri="{FF2B5EF4-FFF2-40B4-BE49-F238E27FC236}">
                <a16:creationId xmlns:a16="http://schemas.microsoft.com/office/drawing/2014/main" id="{C127B81B-90FB-2755-2A20-B51B539B5005}"/>
              </a:ext>
            </a:extLst>
          </p:cNvPr>
          <p:cNvSpPr txBox="1"/>
          <p:nvPr/>
        </p:nvSpPr>
        <p:spPr>
          <a:xfrm>
            <a:off x="796834" y="5473337"/>
            <a:ext cx="480713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Maslow's Hierarchy of Needs.</a:t>
            </a:r>
            <a:endParaRPr lang="en-US"/>
          </a:p>
        </p:txBody>
      </p:sp>
      <p:sp>
        <p:nvSpPr>
          <p:cNvPr id="6" name="TextBox 5">
            <a:extLst>
              <a:ext uri="{FF2B5EF4-FFF2-40B4-BE49-F238E27FC236}">
                <a16:creationId xmlns:a16="http://schemas.microsoft.com/office/drawing/2014/main" id="{16364018-80CA-F3F2-94CE-BB089F8FF6F4}"/>
              </a:ext>
            </a:extLst>
          </p:cNvPr>
          <p:cNvSpPr txBox="1"/>
          <p:nvPr/>
        </p:nvSpPr>
        <p:spPr>
          <a:xfrm>
            <a:off x="-74044" y="1043796"/>
            <a:ext cx="3778369" cy="9012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a:p>
        </p:txBody>
      </p:sp>
    </p:spTree>
    <p:extLst>
      <p:ext uri="{BB962C8B-B14F-4D97-AF65-F5344CB8AC3E}">
        <p14:creationId xmlns:p14="http://schemas.microsoft.com/office/powerpoint/2010/main" val="2649642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419ba19-7fde-40bd-aa5c-e57f7e7c0b0b"/>
</p:tagLst>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resentation_tm89715846_Win32_JB_SL_v3" id="{FF20A971-F564-4CBD-8D9A-6CD4D6C5EAE2}" vid="{A8C690A1-1652-4BD3-A3B8-8D03220F2BD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3076797-8467-41BB-91A7-9AE8328A6850}">
  <ds:schemaRefs>
    <ds:schemaRef ds:uri="http://schemas.microsoft.com/sharepoint/v3/contenttype/forms"/>
  </ds:schemaRefs>
</ds:datastoreItem>
</file>

<file path=customXml/itemProps2.xml><?xml version="1.0" encoding="utf-8"?>
<ds:datastoreItem xmlns:ds="http://schemas.openxmlformats.org/officeDocument/2006/customXml" ds:itemID="{F6272451-D558-4710-AF52-0EC1BD4C4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6B19C5C-61AD-4793-BB9D-6401AD34A775}">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{A2C8FF9F-D855-4716-B976-961633629352}tf56076705_win32</Template>
  <TotalTime>245</TotalTime>
  <Words>1995</Words>
  <Application>Microsoft Office PowerPoint</Application>
  <PresentationFormat>Widescreen</PresentationFormat>
  <Paragraphs>210</Paragraphs>
  <Slides>34</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Aharoni</vt:lpstr>
      <vt:lpstr>Arial</vt:lpstr>
      <vt:lpstr>Arial,Sans-Serif</vt:lpstr>
      <vt:lpstr>Avenir Next LT Pro</vt:lpstr>
      <vt:lpstr>Avenir Next Medium</vt:lpstr>
      <vt:lpstr>Calibri</vt:lpstr>
      <vt:lpstr>Gill Sans MT</vt:lpstr>
      <vt:lpstr>MV Boli</vt:lpstr>
      <vt:lpstr>PrismaticVTI</vt:lpstr>
      <vt:lpstr>Office Theme</vt:lpstr>
      <vt:lpstr>Warm Homes – What we can do to keep heat in, moisture at bay and have good air quality </vt:lpstr>
      <vt:lpstr>Introduction</vt:lpstr>
      <vt:lpstr>PowerPoint Presentation</vt:lpstr>
      <vt:lpstr>What to expect in the next 30 mins or so</vt:lpstr>
      <vt:lpstr>What is the problem?</vt:lpstr>
      <vt:lpstr>It’s a big problem!</vt:lpstr>
      <vt:lpstr>We don’t blame the plant when it's not thriving – We move it!</vt:lpstr>
      <vt:lpstr>The importance of the Home</vt:lpstr>
      <vt:lpstr>Why specifically homes?</vt:lpstr>
      <vt:lpstr>About our housing stock.</vt:lpstr>
      <vt:lpstr>How we use our homes</vt:lpstr>
      <vt:lpstr>How we should use our homes</vt:lpstr>
      <vt:lpstr>How we should design our homes</vt:lpstr>
      <vt:lpstr>We are going to focus on  environmental issues – (the indoor environment)</vt:lpstr>
      <vt:lpstr>The importance of indoor air quality</vt:lpstr>
      <vt:lpstr>What do I mean by ‘air quality’ / ‘air pollution’?</vt:lpstr>
      <vt:lpstr>Lets take a walk around a typical home here in the northwest and look at some of the issues.</vt:lpstr>
      <vt:lpstr>But before we do, just think…..where are the labels of ingredients for a house?</vt:lpstr>
      <vt:lpstr>The front door/main entrance</vt:lpstr>
      <vt:lpstr>The porch/hallway</vt:lpstr>
      <vt:lpstr>The sitting room/living room/front room/lounge</vt:lpstr>
      <vt:lpstr>The kitchen</vt:lpstr>
      <vt:lpstr>The bathroom</vt:lpstr>
      <vt:lpstr>The bedroom</vt:lpstr>
      <vt:lpstr>The homes we need</vt:lpstr>
      <vt:lpstr>What makes a Healthy Home?</vt:lpstr>
      <vt:lpstr>We need to design for our senses</vt:lpstr>
      <vt:lpstr>Air Quality ‘Air Health’</vt:lpstr>
      <vt:lpstr>The Joy of Plants</vt:lpstr>
      <vt:lpstr>Biophilia</vt:lpstr>
      <vt:lpstr>Other measures (these are for another talk!)</vt:lpstr>
      <vt:lpstr>At the beginning of the talk I said one of my mantras is   ‘Learning from the everyday to ensure the everyday is well designed’  </vt:lpstr>
      <vt:lpstr>Last few slides    </vt:lpstr>
      <vt:lpstr>Thank you  (and breathe)  Any questions?</vt:lpstr>
    </vt:vector>
  </TitlesOfParts>
  <Company>University Of Central Lancashire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Ann Margaret Vanner &lt;School of Engineering&gt;</dc:creator>
  <cp:lastModifiedBy>rosy townsend</cp:lastModifiedBy>
  <cp:revision>550</cp:revision>
  <dcterms:created xsi:type="dcterms:W3CDTF">2022-05-31T11:51:00Z</dcterms:created>
  <dcterms:modified xsi:type="dcterms:W3CDTF">2023-10-22T20:28:05Z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